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1" r:id="rId29"/>
    <p:sldId id="310"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22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fr-FR" altLang="en-US" b="1">
                <a:solidFill>
                  <a:schemeClr val="bg2"/>
                </a:solidFill>
                <a:latin typeface="Bahnschrift SemiBold" panose="020B0502040204020203" charset="0"/>
                <a:ea typeface="SF Pro" pitchFamily="2" charset="0"/>
                <a:cs typeface="Bahnschrift SemiBold" panose="020B0502040204020203" charset="0"/>
              </a:rPr>
              <a:t>ESSAHFI AMINE</a:t>
            </a:r>
            <a:endParaRPr lang="fr-FR" altLang="en-US" b="1">
              <a:solidFill>
                <a:schemeClr val="bg2"/>
              </a:solidFill>
              <a:latin typeface="Bahnschrift SemiBold" panose="020B0502040204020203" charset="0"/>
              <a:ea typeface="SF Pro" pitchFamily="2" charset="0"/>
              <a:cs typeface="Bahnschrift SemiBold" panose="020B0502040204020203" charset="0"/>
            </a:endParaRPr>
          </a:p>
          <a:p>
            <a:r>
              <a:rPr lang="fr-FR" altLang="en-US" b="1" dirty="0">
                <a:solidFill>
                  <a:schemeClr val="bg2"/>
                </a:solidFill>
                <a:latin typeface="Bahnschrift SemiBold" panose="020B0502040204020203" charset="0"/>
                <a:ea typeface="SF Pro" pitchFamily="2" charset="0"/>
                <a:cs typeface="Bahnschrift SemiBold" panose="020B0502040204020203" charset="0"/>
              </a:rPr>
              <a:t>19-08-2022</a:t>
            </a:r>
            <a:endParaRPr lang="en-US" dirty="0">
              <a:solidFill>
                <a:schemeClr val="bg2"/>
              </a:solidFill>
              <a:latin typeface="Bahnschrift SemiBold" panose="020B0502040204020203" charset="0"/>
              <a:ea typeface="SF Pro" pitchFamily="2" charset="0"/>
              <a:cs typeface="Bahnschrift SemiBold" panose="020B0502040204020203"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Data Wrangling</a:t>
            </a:r>
            <a:endParaRPr lang="en-US" dirty="0">
              <a:solidFill>
                <a:srgbClr val="0B49CB"/>
              </a:solidFill>
              <a:latin typeface="Bahnschrift SemiBold" panose="020B0502040204020203" charset="0"/>
              <a:cs typeface="Bahnschrift SemiBold" panose="020B0502040204020203" charset="0"/>
            </a:endParaRPr>
          </a:p>
        </p:txBody>
      </p:sp>
      <p:sp>
        <p:nvSpPr>
          <p:cNvPr id="2" name="Content Placeholder 4"/>
          <p:cNvSpPr>
            <a:spLocks noGrp="1"/>
          </p:cNvSpPr>
          <p:nvPr/>
        </p:nvSpPr>
        <p:spPr>
          <a:xfrm>
            <a:off x="770012" y="1687003"/>
            <a:ext cx="543016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Bahnschrift SemiBold" panose="020B0502040204020203" charset="0"/>
                <a:cs typeface="Bahnschrift SemiBold" panose="020B0502040204020203" charset="0"/>
              </a:rPr>
              <a:t>We performed exploratory data analysis and determined the training labels.</a:t>
            </a:r>
            <a:endParaRPr lang="en-US" sz="2200" dirty="0">
              <a:solidFill>
                <a:schemeClr val="accent3">
                  <a:lumMod val="25000"/>
                </a:schemeClr>
              </a:solidFill>
              <a:latin typeface="Bahnschrift SemiBold" panose="020B0502040204020203" charset="0"/>
              <a:cs typeface="Bahnschrift SemiBold" panose="020B0502040204020203" charset="0"/>
            </a:endParaRPr>
          </a:p>
          <a:p>
            <a:r>
              <a:rPr lang="en-US" sz="2200" dirty="0">
                <a:solidFill>
                  <a:schemeClr val="accent3">
                    <a:lumMod val="25000"/>
                  </a:schemeClr>
                </a:solidFill>
                <a:latin typeface="Bahnschrift SemiBold" panose="020B0502040204020203" charset="0"/>
                <a:cs typeface="Bahnschrift SemiBold" panose="020B0502040204020203" charset="0"/>
              </a:rPr>
              <a:t>We calculated the number of launches at each site, and the number and occurrence of each orbits</a:t>
            </a:r>
            <a:endParaRPr lang="en-US" sz="2200" dirty="0">
              <a:solidFill>
                <a:schemeClr val="accent3">
                  <a:lumMod val="25000"/>
                </a:schemeClr>
              </a:solidFill>
              <a:latin typeface="Bahnschrift SemiBold" panose="020B0502040204020203" charset="0"/>
              <a:cs typeface="Bahnschrift SemiBold" panose="020B0502040204020203" charset="0"/>
            </a:endParaRPr>
          </a:p>
          <a:p>
            <a:r>
              <a:rPr lang="en-US" sz="2200" dirty="0">
                <a:solidFill>
                  <a:schemeClr val="accent3">
                    <a:lumMod val="25000"/>
                  </a:schemeClr>
                </a:solidFill>
                <a:latin typeface="Bahnschrift SemiBold" panose="020B0502040204020203" charset="0"/>
                <a:cs typeface="Bahnschrift SemiBold" panose="020B0502040204020203" charset="0"/>
              </a:rPr>
              <a:t>We created landing outcome label from outcome column and exported the results to csv.</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endParaRPr lang="en-US" sz="18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1800" dirty="0">
                <a:solidFill>
                  <a:schemeClr val="accent3">
                    <a:lumMod val="25000"/>
                  </a:schemeClr>
                </a:solidFill>
                <a:latin typeface="Bahnschrift SemiBold" panose="020B0502040204020203" charset="0"/>
                <a:cs typeface="Bahnschrift SemiBold" panose="020B0502040204020203" charset="0"/>
              </a:rPr>
              <a:t>The link to the notebook is </a:t>
            </a:r>
            <a:r>
              <a:rPr lang="en-US" sz="1800" dirty="0">
                <a:solidFill>
                  <a:srgbClr val="1C7DDB"/>
                </a:solidFill>
                <a:latin typeface="Bahnschrift SemiBold" panose="020B0502040204020203" charset="0"/>
                <a:cs typeface="Bahnschrift SemiBold" panose="020B0502040204020203" charset="0"/>
              </a:rPr>
              <a:t>https://github.com/amineessahfi/IBM_Capstone_SpaceX/blob/main/Capstone_Project/Data%20Wrangling.ipynb</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EDA with Data Visualization</a:t>
            </a:r>
            <a:endParaRPr lang="en-US" dirty="0">
              <a:solidFill>
                <a:srgbClr val="0B49CB"/>
              </a:solidFill>
              <a:latin typeface="Bahnschrift SemiBold" panose="020B0502040204020203" charset="0"/>
              <a:cs typeface="Bahnschrift SemiBold" panose="020B0502040204020203" charset="0"/>
            </a:endParaRPr>
          </a:p>
        </p:txBody>
      </p:sp>
      <p:sp>
        <p:nvSpPr>
          <p:cNvPr id="2" name="Content Placeholder 4"/>
          <p:cNvSpPr>
            <a:spLocks noGrp="1"/>
          </p:cNvSpPr>
          <p:nvPr/>
        </p:nvSpPr>
        <p:spPr>
          <a:xfrm>
            <a:off x="770255" y="2101850"/>
            <a:ext cx="4987290" cy="188976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Bahnschrift SemiBold" panose="020B0502040204020203" charset="0"/>
                <a:cs typeface="Bahnschrift SemiBold" panose="020B0502040204020203" charset="0"/>
              </a:rPr>
              <a:t>We investigated the data by showing the link between the flight number and the launch site, the payload and the launch site, the success rate of each orbit type, the flight number and the orbit type, and the yearly trend in launch success.</a:t>
            </a:r>
            <a:endParaRPr lang="en-US" sz="1800" dirty="0">
              <a:solidFill>
                <a:schemeClr val="accent3">
                  <a:lumMod val="25000"/>
                </a:schemeClr>
              </a:solidFill>
              <a:latin typeface="Bahnschrift SemiBold" panose="020B0502040204020203" charset="0"/>
              <a:cs typeface="Bahnschrift SemiBold" panose="020B0502040204020203" charset="0"/>
            </a:endParaRPr>
          </a:p>
        </p:txBody>
      </p:sp>
      <p:pic>
        <p:nvPicPr>
          <p:cNvPr id="9" name="Content Placeholder 8"/>
          <p:cNvPicPr>
            <a:picLocks noChangeAspect="1"/>
          </p:cNvPicPr>
          <p:nvPr>
            <p:ph sz="half" idx="1"/>
          </p:nvPr>
        </p:nvPicPr>
        <p:blipFill>
          <a:blip r:embed="rId2"/>
          <a:stretch>
            <a:fillRect/>
          </a:stretch>
        </p:blipFill>
        <p:spPr>
          <a:xfrm>
            <a:off x="6104255" y="1691005"/>
            <a:ext cx="5181600" cy="2777490"/>
          </a:xfrm>
          <a:prstGeom prst="rect">
            <a:avLst/>
          </a:prstGeom>
        </p:spPr>
      </p:pic>
      <p:pic>
        <p:nvPicPr>
          <p:cNvPr id="7" name="Content Placeholder 6"/>
          <p:cNvPicPr>
            <a:picLocks noChangeAspect="1"/>
          </p:cNvPicPr>
          <p:nvPr>
            <p:ph sz="half" idx="2"/>
          </p:nvPr>
        </p:nvPicPr>
        <p:blipFill>
          <a:blip r:embed="rId3"/>
          <a:stretch>
            <a:fillRect/>
          </a:stretch>
        </p:blipFill>
        <p:spPr>
          <a:xfrm>
            <a:off x="838200" y="4091940"/>
            <a:ext cx="4418330" cy="2435860"/>
          </a:xfrm>
          <a:prstGeom prst="rect">
            <a:avLst/>
          </a:prstGeom>
        </p:spPr>
      </p:pic>
      <p:sp>
        <p:nvSpPr>
          <p:cNvPr id="10" name="Text Box 9"/>
          <p:cNvSpPr txBox="1"/>
          <p:nvPr/>
        </p:nvSpPr>
        <p:spPr>
          <a:xfrm>
            <a:off x="6619875" y="5513070"/>
            <a:ext cx="4838065" cy="645160"/>
          </a:xfrm>
          <a:prstGeom prst="rect">
            <a:avLst/>
          </a:prstGeom>
          <a:noFill/>
        </p:spPr>
        <p:txBody>
          <a:bodyPr wrap="square" rtlCol="0">
            <a:spAutoFit/>
          </a:bodyPr>
          <a:p>
            <a:r>
              <a:rPr lang="en-US" sz="1200" dirty="0">
                <a:solidFill>
                  <a:schemeClr val="accent3">
                    <a:lumMod val="25000"/>
                  </a:schemeClr>
                </a:solidFill>
                <a:latin typeface="Bahnschrift SemiBold" panose="020B0502040204020203" charset="0"/>
                <a:cs typeface="Bahnschrift SemiBold" panose="020B0502040204020203" charset="0"/>
                <a:sym typeface="+mn-ea"/>
              </a:rPr>
              <a:t>The link to the notebook is </a:t>
            </a:r>
            <a:r>
              <a:rPr lang="en-US" sz="1200" dirty="0">
                <a:solidFill>
                  <a:srgbClr val="1C7DDB"/>
                </a:solidFill>
                <a:latin typeface="Bahnschrift SemiBold" panose="020B0502040204020203" charset="0"/>
                <a:cs typeface="Bahnschrift SemiBold" panose="020B0502040204020203" charset="0"/>
                <a:sym typeface="+mn-ea"/>
              </a:rPr>
              <a:t>https://github.com/amineessahfi/IBM_Capstone_SpaceX/blob/main/Capstone_Project/EDA%20with%20Data%20Visualization.ipynb</a:t>
            </a:r>
            <a:endParaRPr lang="en-US" sz="1200" dirty="0">
              <a:solidFill>
                <a:srgbClr val="1C7DDB"/>
              </a:solidFill>
              <a:latin typeface="Bahnschrift SemiBold" panose="020B0502040204020203" charset="0"/>
              <a:cs typeface="Bahnschrift SemiBold" panose="020B0502040204020203"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EDA with SQL</a:t>
            </a:r>
            <a:endParaRPr lang="en-US" dirty="0">
              <a:solidFill>
                <a:srgbClr val="0B49CB"/>
              </a:solidFill>
              <a:latin typeface="Bahnschrift SemiBold" panose="020B0502040204020203" charset="0"/>
              <a:cs typeface="Bahnschrift SemiBold" panose="020B0502040204020203" charset="0"/>
            </a:endParaRPr>
          </a:p>
        </p:txBody>
      </p:sp>
      <p:sp>
        <p:nvSpPr>
          <p:cNvPr id="2" name="Content Placeholder 4"/>
          <p:cNvSpPr>
            <a:spLocks noGrp="1"/>
          </p:cNvSpPr>
          <p:nvPr/>
        </p:nvSpPr>
        <p:spPr>
          <a:xfrm>
            <a:off x="770010" y="1396721"/>
            <a:ext cx="9745589" cy="476119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Bahnschrift SemiBold" panose="020B0502040204020203" charset="0"/>
                <a:cs typeface="Bahnschrift SemiBold" panose="020B0502040204020203" charset="0"/>
              </a:rPr>
              <a:t>Without leaving the jupyter notebook, we imported the SpaceX dataset into a db2 database. To gain insight from the data, we used EDA in conjunction with SQL. For example, we built queries to find out:</a:t>
            </a:r>
            <a:endParaRPr lang="en-US" sz="220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1700" dirty="0">
                <a:solidFill>
                  <a:schemeClr val="bg2">
                    <a:lumMod val="50000"/>
                  </a:schemeClr>
                </a:solidFill>
                <a:latin typeface="Bahnschrift SemiBold" panose="020B0502040204020203" charset="0"/>
                <a:cs typeface="Bahnschrift SemiBold" panose="020B0502040204020203" charset="0"/>
              </a:rPr>
              <a:t>The names of unique launch sites in the space mission.</a:t>
            </a:r>
            <a:endParaRPr lang="en-US" sz="1700" dirty="0">
              <a:solidFill>
                <a:schemeClr val="bg2">
                  <a:lumMod val="50000"/>
                </a:schemeClr>
              </a:solidFill>
              <a:latin typeface="Bahnschrift SemiBold" panose="020B0502040204020203" charset="0"/>
              <a:cs typeface="Bahnschrift SemiBold" panose="020B0502040204020203" charset="0"/>
            </a:endParaRPr>
          </a:p>
          <a:p>
            <a:pPr lvl="1">
              <a:lnSpc>
                <a:spcPct val="100000"/>
              </a:lnSpc>
              <a:spcBef>
                <a:spcPts val="1400"/>
              </a:spcBef>
              <a:buFontTx/>
              <a:buChar char="-"/>
            </a:pPr>
            <a:r>
              <a:rPr lang="en-US" sz="1700" dirty="0">
                <a:solidFill>
                  <a:schemeClr val="bg2">
                    <a:lumMod val="50000"/>
                  </a:schemeClr>
                </a:solidFill>
                <a:latin typeface="Bahnschrift SemiBold" panose="020B0502040204020203" charset="0"/>
                <a:cs typeface="Bahnschrift SemiBold" panose="020B0502040204020203" charset="0"/>
              </a:rPr>
              <a:t>The total payload mass carried by boosters launched by NASA (CRS)</a:t>
            </a:r>
            <a:endParaRPr lang="en-US" sz="1700" dirty="0">
              <a:solidFill>
                <a:schemeClr val="bg2">
                  <a:lumMod val="50000"/>
                </a:schemeClr>
              </a:solidFill>
              <a:latin typeface="Bahnschrift SemiBold" panose="020B0502040204020203" charset="0"/>
              <a:cs typeface="Bahnschrift SemiBold" panose="020B0502040204020203" charset="0"/>
            </a:endParaRPr>
          </a:p>
          <a:p>
            <a:pPr lvl="1">
              <a:lnSpc>
                <a:spcPct val="100000"/>
              </a:lnSpc>
              <a:spcBef>
                <a:spcPts val="1400"/>
              </a:spcBef>
              <a:buFontTx/>
              <a:buChar char="-"/>
            </a:pPr>
            <a:r>
              <a:rPr lang="en-US" sz="1700" dirty="0">
                <a:solidFill>
                  <a:schemeClr val="bg2">
                    <a:lumMod val="50000"/>
                  </a:schemeClr>
                </a:solidFill>
                <a:latin typeface="Bahnschrift SemiBold" panose="020B0502040204020203" charset="0"/>
                <a:cs typeface="Bahnschrift SemiBold" panose="020B0502040204020203" charset="0"/>
              </a:rPr>
              <a:t>The average payload mass carried by booster version F9 v1.1</a:t>
            </a:r>
            <a:endParaRPr lang="en-US" sz="1700" dirty="0">
              <a:solidFill>
                <a:schemeClr val="bg2">
                  <a:lumMod val="50000"/>
                </a:schemeClr>
              </a:solidFill>
              <a:latin typeface="Bahnschrift SemiBold" panose="020B0502040204020203" charset="0"/>
              <a:cs typeface="Bahnschrift SemiBold" panose="020B0502040204020203" charset="0"/>
            </a:endParaRPr>
          </a:p>
          <a:p>
            <a:pPr lvl="1">
              <a:lnSpc>
                <a:spcPct val="100000"/>
              </a:lnSpc>
              <a:spcBef>
                <a:spcPts val="1400"/>
              </a:spcBef>
              <a:buFontTx/>
              <a:buChar char="-"/>
            </a:pPr>
            <a:r>
              <a:rPr lang="en-US" sz="1700" dirty="0">
                <a:solidFill>
                  <a:schemeClr val="bg2">
                    <a:lumMod val="50000"/>
                  </a:schemeClr>
                </a:solidFill>
                <a:latin typeface="Bahnschrift SemiBold" panose="020B0502040204020203" charset="0"/>
                <a:cs typeface="Bahnschrift SemiBold" panose="020B0502040204020203" charset="0"/>
              </a:rPr>
              <a:t>The total number of successful and failure mission outcomes</a:t>
            </a:r>
            <a:endParaRPr lang="en-US" sz="1700" dirty="0">
              <a:solidFill>
                <a:schemeClr val="bg2">
                  <a:lumMod val="50000"/>
                </a:schemeClr>
              </a:solidFill>
              <a:latin typeface="Bahnschrift SemiBold" panose="020B0502040204020203" charset="0"/>
              <a:cs typeface="Bahnschrift SemiBold" panose="020B0502040204020203" charset="0"/>
            </a:endParaRPr>
          </a:p>
          <a:p>
            <a:pPr lvl="1">
              <a:lnSpc>
                <a:spcPct val="100000"/>
              </a:lnSpc>
              <a:spcBef>
                <a:spcPts val="1400"/>
              </a:spcBef>
              <a:buFontTx/>
              <a:buChar char="-"/>
            </a:pPr>
            <a:r>
              <a:rPr lang="en-US" sz="1700" dirty="0">
                <a:solidFill>
                  <a:schemeClr val="bg2">
                    <a:lumMod val="50000"/>
                  </a:schemeClr>
                </a:solidFill>
                <a:latin typeface="Bahnschrift SemiBold" panose="020B0502040204020203" charset="0"/>
                <a:cs typeface="Bahnschrift SemiBold" panose="020B0502040204020203" charset="0"/>
              </a:rPr>
              <a:t>The failed landing outcomes in drone ship, their booster version and launch site names.</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The link to the notebook is </a:t>
            </a:r>
            <a:r>
              <a:rPr lang="en-US" sz="2200" dirty="0">
                <a:solidFill>
                  <a:srgbClr val="1C7DDB"/>
                </a:solidFill>
                <a:latin typeface="Bahnschrift SemiBold" panose="020B0502040204020203" charset="0"/>
                <a:cs typeface="Bahnschrift SemiBold" panose="020B0502040204020203" charset="0"/>
              </a:rPr>
              <a:t>https://github.com/amineessahfi/IBM_Capstone_SpaceX/blob/main/Capstone_Project/EDA%20with%20SQL.ipynb</a:t>
            </a:r>
            <a:endParaRPr lang="en-US" sz="2200" dirty="0">
              <a:solidFill>
                <a:srgbClr val="1C7DDB"/>
              </a:solidFill>
              <a:latin typeface="Bahnschrift SemiBold" panose="020B0502040204020203" charset="0"/>
              <a:cs typeface="Bahnschrift SemiBold" panose="020B0502040204020203" charset="0"/>
            </a:endParaRPr>
          </a:p>
          <a:p>
            <a:pPr marL="0" indent="0">
              <a:lnSpc>
                <a:spcPct val="100000"/>
              </a:lnSpc>
              <a:spcBef>
                <a:spcPts val="1400"/>
              </a:spcBef>
              <a:buNone/>
            </a:pPr>
            <a:endParaRPr lang="en-US" sz="2200" dirty="0">
              <a:solidFill>
                <a:schemeClr val="accent3">
                  <a:lumMod val="25000"/>
                </a:schemeClr>
              </a:solidFill>
              <a:latin typeface="Bahnschrift SemiBold" panose="020B0502040204020203" charset="0"/>
              <a:cs typeface="Bahnschrift SemiBold" panose="020B0502040204020203" charset="0"/>
            </a:endParaRPr>
          </a:p>
          <a:p>
            <a:pPr marL="0" indent="0">
              <a:lnSpc>
                <a:spcPct val="100000"/>
              </a:lnSpc>
              <a:spcBef>
                <a:spcPts val="1400"/>
              </a:spcBef>
              <a:buNone/>
            </a:pP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endParaRPr lang="en-US" sz="2200" dirty="0">
              <a:solidFill>
                <a:schemeClr val="accent3">
                  <a:lumMod val="25000"/>
                </a:schemeClr>
              </a:solidFill>
              <a:latin typeface="Bahnschrift SemiBold" panose="020B0502040204020203" charset="0"/>
              <a:cs typeface="Bahnschrift SemiBold" panose="020B0502040204020203" charset="0"/>
            </a:endParaRPr>
          </a:p>
          <a:p>
            <a:endParaRPr lang="en-US" dirty="0">
              <a:latin typeface="Bahnschrift SemiBold" panose="020B0502040204020203" charset="0"/>
              <a:cs typeface="Bahnschrift SemiBold" panose="020B0502040204020203" charset="0"/>
            </a:endParaRPr>
          </a:p>
          <a:p>
            <a:endParaRPr lang="en-US" dirty="0">
              <a:latin typeface="Bahnschrift SemiBold" panose="020B0502040204020203" charset="0"/>
              <a:cs typeface="Bahnschrift SemiBold" panose="020B0502040204020203" charset="0"/>
            </a:endParaRPr>
          </a:p>
          <a:p>
            <a:endParaRPr lang="en-US" dirty="0">
              <a:latin typeface="Bahnschrift SemiBold" panose="020B0502040204020203" charset="0"/>
              <a:cs typeface="Bahnschrift SemiBold" panose="020B0502040204020203"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Build an Interactive Map with Folium</a:t>
            </a:r>
            <a:endParaRPr lang="en-US" dirty="0">
              <a:solidFill>
                <a:srgbClr val="0B49CB"/>
              </a:solidFill>
              <a:latin typeface="Bahnschrift SemiBold" panose="020B0502040204020203" charset="0"/>
              <a:cs typeface="Bahnschrift SemiBold" panose="020B0502040204020203" charset="0"/>
            </a:endParaRPr>
          </a:p>
        </p:txBody>
      </p:sp>
      <p:sp>
        <p:nvSpPr>
          <p:cNvPr id="2" name="Content Placeholder 4"/>
          <p:cNvSpPr>
            <a:spLocks noGrp="1"/>
          </p:cNvSpPr>
          <p:nvPr/>
        </p:nvSpPr>
        <p:spPr>
          <a:xfrm>
            <a:off x="838200" y="1507253"/>
            <a:ext cx="10515600" cy="47191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We assigned the feature launch outcomes (failure or success) to class 0 and 1.i.e., 0 for failure, and 1 for success.</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Using the color-labeled marker clusters, we identified which launch sites have relatively high success rate. </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We calculated the distances between a launch site to its proximities. We answered some question for instance:</a:t>
            </a:r>
            <a:endParaRPr lang="en-US" sz="2200" dirty="0">
              <a:solidFill>
                <a:schemeClr val="accent3">
                  <a:lumMod val="25000"/>
                </a:schemeClr>
              </a:solidFill>
              <a:latin typeface="Bahnschrift SemiBold" panose="020B0502040204020203" charset="0"/>
              <a:cs typeface="Bahnschrift SemiBold" panose="020B0502040204020203" charset="0"/>
            </a:endParaRPr>
          </a:p>
          <a:p>
            <a:pPr lvl="1">
              <a:lnSpc>
                <a:spcPct val="100000"/>
              </a:lnSpc>
              <a:spcBef>
                <a:spcPts val="1400"/>
              </a:spcBef>
              <a:buFontTx/>
              <a:buChar char="-"/>
            </a:pPr>
            <a:r>
              <a:rPr lang="en-US" sz="1800" dirty="0">
                <a:solidFill>
                  <a:schemeClr val="bg2">
                    <a:lumMod val="50000"/>
                  </a:schemeClr>
                </a:solidFill>
                <a:latin typeface="Bahnschrift SemiBold" panose="020B0502040204020203" charset="0"/>
                <a:cs typeface="Bahnschrift SemiBold" panose="020B0502040204020203" charset="0"/>
              </a:rPr>
              <a:t>Are launch sites near railways, highways and coastlines.</a:t>
            </a:r>
            <a:endParaRPr lang="en-US" sz="1800" dirty="0">
              <a:solidFill>
                <a:schemeClr val="bg2">
                  <a:lumMod val="50000"/>
                </a:schemeClr>
              </a:solidFill>
              <a:latin typeface="Bahnschrift SemiBold" panose="020B0502040204020203" charset="0"/>
              <a:cs typeface="Bahnschrift SemiBold" panose="020B0502040204020203" charset="0"/>
            </a:endParaRPr>
          </a:p>
          <a:p>
            <a:pPr lvl="1">
              <a:lnSpc>
                <a:spcPct val="100000"/>
              </a:lnSpc>
              <a:spcBef>
                <a:spcPts val="1400"/>
              </a:spcBef>
              <a:buFontTx/>
              <a:buChar char="-"/>
            </a:pPr>
            <a:r>
              <a:rPr lang="en-US" sz="1800" dirty="0">
                <a:solidFill>
                  <a:schemeClr val="bg2">
                    <a:lumMod val="50000"/>
                  </a:schemeClr>
                </a:solidFill>
                <a:latin typeface="Bahnschrift SemiBold" panose="020B0502040204020203" charset="0"/>
                <a:cs typeface="Bahnschrift SemiBold" panose="020B0502040204020203" charset="0"/>
              </a:rPr>
              <a:t>Do launch sites keep certain distance away from cities.</a:t>
            </a:r>
            <a:endParaRPr lang="en-US" sz="1800" dirty="0">
              <a:solidFill>
                <a:schemeClr val="bg2">
                  <a:lumMod val="50000"/>
                </a:schemeClr>
              </a:solidFill>
              <a:latin typeface="Bahnschrift SemiBold" panose="020B0502040204020203" charset="0"/>
              <a:cs typeface="Bahnschrift SemiBold" panose="020B0502040204020203" charset="0"/>
            </a:endParaRPr>
          </a:p>
          <a:p>
            <a:endParaRPr lang="en-US" dirty="0">
              <a:latin typeface="Bahnschrift SemiBold" panose="020B0502040204020203" charset="0"/>
              <a:cs typeface="Bahnschrift SemiBold" panose="020B0502040204020203" charset="0"/>
            </a:endParaRPr>
          </a:p>
          <a:p>
            <a:endParaRPr lang="en-US" dirty="0">
              <a:latin typeface="Bahnschrift SemiBold" panose="020B0502040204020203" charset="0"/>
              <a:cs typeface="Bahnschrift SemiBold" panose="020B0502040204020203"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Build a Dashboard with </a:t>
            </a:r>
            <a:r>
              <a:rPr lang="en-US" dirty="0" err="1">
                <a:solidFill>
                  <a:srgbClr val="0B49CB"/>
                </a:solidFill>
                <a:latin typeface="Bahnschrift SemiBold" panose="020B0502040204020203" charset="0"/>
                <a:cs typeface="Bahnschrift SemiBold" panose="020B0502040204020203" charset="0"/>
              </a:rPr>
              <a:t>Plotly</a:t>
            </a:r>
            <a:r>
              <a:rPr lang="en-US" dirty="0">
                <a:solidFill>
                  <a:srgbClr val="0B49CB"/>
                </a:solidFill>
                <a:latin typeface="Bahnschrift SemiBold" panose="020B0502040204020203" charset="0"/>
                <a:cs typeface="Bahnschrift SemiBold" panose="020B0502040204020203" charset="0"/>
              </a:rPr>
              <a:t> Dash</a:t>
            </a:r>
            <a:endParaRPr lang="en-US" dirty="0">
              <a:solidFill>
                <a:srgbClr val="0B49CB"/>
              </a:solidFill>
              <a:latin typeface="Bahnschrift SemiBold" panose="020B0502040204020203" charset="0"/>
              <a:cs typeface="Bahnschrift SemiBold" panose="020B0502040204020203" charset="0"/>
            </a:endParaRPr>
          </a:p>
        </p:txBody>
      </p:sp>
      <p:sp>
        <p:nvSpPr>
          <p:cNvPr id="2" name="Content Placeholder 4"/>
          <p:cNvSpPr>
            <a:spLocks noGrp="1"/>
          </p:cNvSpPr>
          <p:nvPr/>
        </p:nvSpPr>
        <p:spPr>
          <a:xfrm>
            <a:off x="1031267" y="1825625"/>
            <a:ext cx="9745589" cy="328898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We built an interactive dashboard with Plotly dash</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We plotted pie charts showing the total launches by a certain sites</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We plotted scatter graph showing the relationship with Outcome and Payload Mass (Kg) for the different booster version.</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The link to the notebook is </a:t>
            </a:r>
            <a:r>
              <a:rPr lang="en-US" sz="2200" dirty="0">
                <a:solidFill>
                  <a:srgbClr val="1C7DDB"/>
                </a:solidFill>
                <a:latin typeface="Bahnschrift SemiBold" panose="020B0502040204020203" charset="0"/>
                <a:cs typeface="Bahnschrift SemiBold" panose="020B0502040204020203" charset="0"/>
              </a:rPr>
              <a:t>https://github.com/amineessahfi/IBM_Capstone_SpaceX/blob/main/Capstone_Project/Plotly_Viz.py</a:t>
            </a:r>
            <a:endParaRPr lang="en-US" sz="2200" dirty="0">
              <a:solidFill>
                <a:srgbClr val="1C7DDB"/>
              </a:solidFill>
              <a:latin typeface="Bahnschrift SemiBold" panose="020B0502040204020203" charset="0"/>
              <a:cs typeface="Bahnschrift SemiBold" panose="020B0502040204020203"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Predictive Analysis (Classification)</a:t>
            </a:r>
            <a:endParaRPr lang="en-US" dirty="0">
              <a:solidFill>
                <a:srgbClr val="0B49CB"/>
              </a:solidFill>
              <a:latin typeface="Bahnschrift SemiBold" panose="020B0502040204020203" charset="0"/>
              <a:cs typeface="Bahnschrift SemiBold" panose="020B0502040204020203" charset="0"/>
            </a:endParaRPr>
          </a:p>
        </p:txBody>
      </p:sp>
      <p:sp>
        <p:nvSpPr>
          <p:cNvPr id="2" name="Content Placeholder 4"/>
          <p:cNvSpPr>
            <a:spLocks noGrp="1"/>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We loaded the data using </a:t>
            </a:r>
            <a:r>
              <a:rPr lang="en-US" sz="2200" dirty="0" err="1">
                <a:solidFill>
                  <a:schemeClr val="accent3">
                    <a:lumMod val="25000"/>
                  </a:schemeClr>
                </a:solidFill>
                <a:latin typeface="Bahnschrift SemiBold" panose="020B0502040204020203" charset="0"/>
                <a:cs typeface="Bahnschrift SemiBold" panose="020B0502040204020203" charset="0"/>
              </a:rPr>
              <a:t>numpy</a:t>
            </a:r>
            <a:r>
              <a:rPr lang="en-US" sz="2200" dirty="0">
                <a:solidFill>
                  <a:schemeClr val="accent3">
                    <a:lumMod val="25000"/>
                  </a:schemeClr>
                </a:solidFill>
                <a:latin typeface="Bahnschrift SemiBold" panose="020B0502040204020203" charset="0"/>
                <a:cs typeface="Bahnschrift SemiBold" panose="020B0502040204020203" charset="0"/>
              </a:rPr>
              <a:t> and pandas, transformed the data, split our data into training and testing.</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We built different machine learning models and tune different hyperparameters using </a:t>
            </a:r>
            <a:r>
              <a:rPr lang="en-US" sz="2200" dirty="0" err="1">
                <a:solidFill>
                  <a:schemeClr val="accent3">
                    <a:lumMod val="25000"/>
                  </a:schemeClr>
                </a:solidFill>
                <a:latin typeface="Bahnschrift SemiBold" panose="020B0502040204020203" charset="0"/>
                <a:cs typeface="Bahnschrift SemiBold" panose="020B0502040204020203" charset="0"/>
              </a:rPr>
              <a:t>GridSearchCV</a:t>
            </a:r>
            <a:r>
              <a:rPr lang="en-US" sz="2200" dirty="0">
                <a:solidFill>
                  <a:schemeClr val="accent3">
                    <a:lumMod val="25000"/>
                  </a:schemeClr>
                </a:solidFill>
                <a:latin typeface="Bahnschrift SemiBold" panose="020B0502040204020203" charset="0"/>
                <a:cs typeface="Bahnschrift SemiBold" panose="020B0502040204020203" charset="0"/>
              </a:rPr>
              <a:t>.</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We used accuracy as the metric for our model, improved the model using feature engineering and algorithm tuning.</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We found the best performing classification model.</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The link to the notebook is </a:t>
            </a:r>
            <a:r>
              <a:rPr lang="en-US" sz="2200" dirty="0">
                <a:solidFill>
                  <a:srgbClr val="1C7DDB"/>
                </a:solidFill>
                <a:latin typeface="Bahnschrift SemiBold" panose="020B0502040204020203" charset="0"/>
                <a:cs typeface="Bahnschrift SemiBold" panose="020B0502040204020203" charset="0"/>
              </a:rPr>
              <a:t>https://github.com/amineessahfi/IBM_Capstone_SpaceX/blob/main/Capstone_Project/Machine%20Learning%20Prediction.ipynb</a:t>
            </a:r>
            <a:endParaRPr lang="en-US" sz="2200" dirty="0">
              <a:solidFill>
                <a:srgbClr val="1C7DDB"/>
              </a:solidFill>
              <a:latin typeface="Bahnschrift SemiBold" panose="020B0502040204020203" charset="0"/>
              <a:cs typeface="Bahnschrift SemiBold" panose="020B0502040204020203"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Bahnschrift SemiBold" panose="020B0502040204020203" charset="0"/>
                <a:cs typeface="Bahnschrift SemiBold" panose="020B0502040204020203" charset="0"/>
              </a:rPr>
              <a:t>Exploratory data analysis results</a:t>
            </a:r>
            <a:endParaRPr lang="en-US" sz="220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2200">
                <a:solidFill>
                  <a:schemeClr val="accent3">
                    <a:lumMod val="25000"/>
                  </a:schemeClr>
                </a:solidFill>
                <a:latin typeface="Bahnschrift SemiBold" panose="020B0502040204020203" charset="0"/>
                <a:cs typeface="Bahnschrift SemiBold" panose="020B0502040204020203" charset="0"/>
              </a:rPr>
              <a:t>Interactive analytics demo in screenshots</a:t>
            </a:r>
            <a:endParaRPr lang="en-US" sz="220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2200">
                <a:solidFill>
                  <a:schemeClr val="accent3">
                    <a:lumMod val="25000"/>
                  </a:schemeClr>
                </a:solidFill>
                <a:latin typeface="Bahnschrift SemiBold" panose="020B0502040204020203" charset="0"/>
                <a:cs typeface="Bahnschrift SemiBold" panose="020B0502040204020203" charset="0"/>
              </a:rPr>
              <a:t>Predictive analysis results</a:t>
            </a:r>
            <a:endParaRPr lang="en-US" sz="2200">
              <a:solidFill>
                <a:schemeClr val="accent3">
                  <a:lumMod val="25000"/>
                </a:schemeClr>
              </a:solidFill>
              <a:latin typeface="Bahnschrift SemiBold" panose="020B0502040204020203" charset="0"/>
              <a:cs typeface="Bahnschrift SemiBold" panose="020B0502040204020203" charset="0"/>
            </a:endParaRP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Results</a:t>
            </a:r>
            <a:endParaRPr lang="en-US" dirty="0">
              <a:solidFill>
                <a:srgbClr val="0B49CB"/>
              </a:solidFill>
              <a:latin typeface="Bahnschrift SemiBold" panose="020B0502040204020203" charset="0"/>
              <a:cs typeface="Bahnschrift SemiBold" panose="020B0502040204020203"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832876" y="5259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Flight Number vs. Launch Site</a:t>
            </a:r>
            <a:endParaRPr lang="en-US" dirty="0">
              <a:solidFill>
                <a:srgbClr val="0B49CB"/>
              </a:solidFill>
              <a:latin typeface="Bahnschrift SemiBold" panose="020B0502040204020203" charset="0"/>
              <a:cs typeface="Bahnschrift SemiBold" panose="020B0502040204020203" charset="0"/>
            </a:endParaRPr>
          </a:p>
        </p:txBody>
      </p:sp>
      <p:sp>
        <p:nvSpPr>
          <p:cNvPr id="2" name="Content Placeholder 2"/>
          <p:cNvSpPr>
            <a:spLocks noGrp="1"/>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From the plot, we found that the larger the flight amount at a launch site, the greater the success rate at a launch site.</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endParaRPr lang="en-US" sz="2200" dirty="0">
              <a:solidFill>
                <a:schemeClr val="accent3">
                  <a:lumMod val="25000"/>
                </a:schemeClr>
              </a:solidFill>
              <a:latin typeface="Bahnschrift SemiBold" panose="020B0502040204020203" charset="0"/>
              <a:cs typeface="Bahnschrift SemiBold" panose="020B0502040204020203" charset="0"/>
            </a:endParaRPr>
          </a:p>
        </p:txBody>
      </p:sp>
      <p:pic>
        <p:nvPicPr>
          <p:cNvPr id="6" name="Content Placeholder 5"/>
          <p:cNvPicPr>
            <a:picLocks noChangeAspect="1"/>
          </p:cNvPicPr>
          <p:nvPr>
            <p:ph idx="1"/>
          </p:nvPr>
        </p:nvPicPr>
        <p:blipFill>
          <a:blip r:embed="rId2"/>
          <a:stretch>
            <a:fillRect/>
          </a:stretch>
        </p:blipFill>
        <p:spPr>
          <a:xfrm>
            <a:off x="842645" y="3314065"/>
            <a:ext cx="10506075" cy="20764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Payload vs. Launch Site</a:t>
            </a:r>
            <a:endParaRPr lang="en-US" dirty="0">
              <a:solidFill>
                <a:srgbClr val="0B49CB"/>
              </a:solidFill>
              <a:latin typeface="Bahnschrift SemiBold" panose="020B0502040204020203" charset="0"/>
              <a:cs typeface="Bahnschrift SemiBold" panose="020B0502040204020203" charset="0"/>
            </a:endParaRPr>
          </a:p>
        </p:txBody>
      </p:sp>
      <p:pic>
        <p:nvPicPr>
          <p:cNvPr id="2" name="Content Placeholder 1"/>
          <p:cNvPicPr>
            <a:picLocks noChangeAspect="1"/>
          </p:cNvPicPr>
          <p:nvPr>
            <p:ph sz="half" idx="1"/>
          </p:nvPr>
        </p:nvPicPr>
        <p:blipFill>
          <a:blip r:embed="rId2"/>
          <a:stretch>
            <a:fillRect/>
          </a:stretch>
        </p:blipFill>
        <p:spPr>
          <a:xfrm>
            <a:off x="402590" y="2783840"/>
            <a:ext cx="11387455" cy="22929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Executive Summary</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Introduction</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Methodology</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Results</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Conclusion</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Appendix</a:t>
            </a:r>
            <a:endParaRPr lang="en-US" sz="2200" dirty="0">
              <a:solidFill>
                <a:schemeClr val="accent3">
                  <a:lumMod val="25000"/>
                </a:schemeClr>
              </a:solidFill>
              <a:latin typeface="Bahnschrift SemiBold" panose="020B0502040204020203" charset="0"/>
              <a:cs typeface="Bahnschrift SemiBold" panose="020B0502040204020203"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Outline</a:t>
            </a:r>
            <a:endParaRPr lang="en-US" dirty="0">
              <a:solidFill>
                <a:srgbClr val="0B49CB"/>
              </a:solidFill>
              <a:latin typeface="Bahnschrift SemiBold" panose="020B0502040204020203" charset="0"/>
              <a:cs typeface="Bahnschrift SemiBold" panose="020B0502040204020203"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sz="half" idx="2"/>
          </p:nvPr>
        </p:nvSpPr>
        <p:spPr>
          <a:prstGeom prst="rect">
            <a:avLst/>
          </a:prstGeom>
        </p:spPr>
        <p:txBody>
          <a:bodyPr anchor="ctr" anchorCtr="0">
            <a:normAutofit/>
          </a:bodyPr>
          <a:lstStyle/>
          <a:p>
            <a:pPr>
              <a:spcBef>
                <a:spcPts val="1400"/>
              </a:spcBef>
            </a:pPr>
            <a:r>
              <a:rPr lang="en-US" sz="2200" dirty="0">
                <a:latin typeface="Bahnschrift SemiBold" panose="020B0502040204020203" charset="0"/>
                <a:cs typeface="Bahnschrift SemiBold" panose="020B0502040204020203" charset="0"/>
                <a:sym typeface="+mn-ea"/>
              </a:rPr>
              <a:t>From the plot, we can see that ES-L1, GEO, HEO, SSO, VLEO had the most success rate.</a:t>
            </a:r>
            <a:endParaRPr lang="en-US" sz="2200" dirty="0">
              <a:solidFill>
                <a:schemeClr val="accent3">
                  <a:lumMod val="25000"/>
                </a:schemeClr>
              </a:solidFill>
              <a:latin typeface="Bahnschrift SemiBold" panose="020B0502040204020203" charset="0"/>
              <a:cs typeface="Bahnschrift SemiBold" panose="020B0502040204020203" charset="0"/>
              <a:sym typeface="+mn-ea"/>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Success Rate vs. Orbit Type</a:t>
            </a:r>
            <a:endParaRPr lang="en-US" dirty="0">
              <a:solidFill>
                <a:srgbClr val="0B49CB"/>
              </a:solidFill>
              <a:latin typeface="Bahnschrift SemiBold" panose="020B0502040204020203" charset="0"/>
              <a:cs typeface="Bahnschrift SemiBold" panose="020B0502040204020203" charset="0"/>
            </a:endParaRPr>
          </a:p>
        </p:txBody>
      </p:sp>
      <p:pic>
        <p:nvPicPr>
          <p:cNvPr id="2" name="Content Placeholder 1"/>
          <p:cNvPicPr>
            <a:picLocks noChangeAspect="1"/>
          </p:cNvPicPr>
          <p:nvPr>
            <p:ph sz="half" idx="1"/>
          </p:nvPr>
        </p:nvPicPr>
        <p:blipFill>
          <a:blip r:embed="rId2"/>
          <a:stretch>
            <a:fillRect/>
          </a:stretch>
        </p:blipFill>
        <p:spPr>
          <a:xfrm>
            <a:off x="770255" y="2463800"/>
            <a:ext cx="5005070" cy="27552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2069465"/>
            <a:ext cx="10088245" cy="38119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sym typeface="+mn-ea"/>
              </a:rPr>
              <a:t>The plot below shows the Flight Number vs. Orbit type. We observe that in the LEO orbit, success is related to the number of flights whereas in the GTO orbit, there is no relationship between flight number and the orbit. </a:t>
            </a:r>
            <a:endParaRPr lang="en-US" sz="2200">
              <a:solidFill>
                <a:schemeClr val="accent3">
                  <a:lumMod val="25000"/>
                </a:schemeClr>
              </a:solidFill>
              <a:latin typeface="Bahnschrift SemiBold" panose="020B0502040204020203" charset="0"/>
              <a:cs typeface="Bahnschrift SemiBold" panose="020B0502040204020203"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Flight Number vs. Orbit Type</a:t>
            </a:r>
            <a:endParaRPr lang="en-US" dirty="0">
              <a:solidFill>
                <a:srgbClr val="0B49CB"/>
              </a:solidFill>
              <a:latin typeface="Bahnschrift SemiBold" panose="020B0502040204020203" charset="0"/>
              <a:cs typeface="Bahnschrift SemiBold" panose="020B0502040204020203" charset="0"/>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2057400"/>
            <a:ext cx="10507345" cy="173609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sym typeface="+mn-ea"/>
              </a:rPr>
              <a:t>We can observe that with heavy payloads, the successful landing are more for PO, LEO and ISS orbits.</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endParaRPr lang="en-US" sz="2200">
              <a:solidFill>
                <a:schemeClr val="accent3">
                  <a:lumMod val="25000"/>
                </a:schemeClr>
              </a:solidFill>
              <a:latin typeface="Bahnschrift SemiBold" panose="020B0502040204020203" charset="0"/>
              <a:cs typeface="Bahnschrift SemiBold" panose="020B0502040204020203" charset="0"/>
            </a:endParaRPr>
          </a:p>
        </p:txBody>
      </p:sp>
      <p:sp>
        <p:nvSpPr>
          <p:cNvPr id="4" name="Title 1"/>
          <p:cNvSpPr txBox="1"/>
          <p:nvPr/>
        </p:nvSpPr>
        <p:spPr>
          <a:xfrm>
            <a:off x="761756" y="502455"/>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Payload vs. Orbit Type</a:t>
            </a:r>
            <a:endParaRPr lang="en-US" dirty="0">
              <a:solidFill>
                <a:srgbClr val="0B49CB"/>
              </a:solidFill>
              <a:latin typeface="Bahnschrift SemiBold" panose="020B0502040204020203" charset="0"/>
              <a:cs typeface="Bahnschrift SemiBold" panose="020B0502040204020203" charset="0"/>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sz="half" idx="2"/>
          </p:nvPr>
        </p:nvSpPr>
        <p:spPr>
          <a:xfrm>
            <a:off x="6104255" y="3215640"/>
            <a:ext cx="5181600" cy="1570990"/>
          </a:xfrm>
          <a:prstGeom prst="rect">
            <a:avLst/>
          </a:prstGeom>
        </p:spPr>
        <p:txBody>
          <a:bodyPr>
            <a:normAutofit/>
          </a:bodyPr>
          <a:lstStyle/>
          <a:p>
            <a:pPr>
              <a:spcBef>
                <a:spcPts val="1400"/>
              </a:spcBef>
            </a:pPr>
            <a:r>
              <a:rPr lang="en-US" sz="2200" dirty="0">
                <a:latin typeface="Bahnschrift SemiBold" panose="020B0502040204020203" charset="0"/>
                <a:cs typeface="Bahnschrift SemiBold" panose="020B0502040204020203" charset="0"/>
                <a:sym typeface="+mn-ea"/>
              </a:rPr>
              <a:t>From the plot, we can observe that success rate since 2013 kept on increasing till 2020.</a:t>
            </a:r>
            <a:endParaRPr lang="en-US" sz="2200">
              <a:solidFill>
                <a:schemeClr val="accent3">
                  <a:lumMod val="25000"/>
                </a:schemeClr>
              </a:solidFill>
              <a:latin typeface="Bahnschrift SemiBold" panose="020B0502040204020203" charset="0"/>
              <a:cs typeface="Bahnschrift SemiBold" panose="020B0502040204020203"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Launch Success Yearly Trend</a:t>
            </a:r>
            <a:endParaRPr lang="en-US" dirty="0">
              <a:solidFill>
                <a:srgbClr val="0B49CB"/>
              </a:solidFill>
              <a:latin typeface="Bahnschrift SemiBold" panose="020B0502040204020203" charset="0"/>
              <a:cs typeface="Bahnschrift SemiBold" panose="020B0502040204020203" charset="0"/>
            </a:endParaRPr>
          </a:p>
        </p:txBody>
      </p:sp>
      <p:pic>
        <p:nvPicPr>
          <p:cNvPr id="15" name="Content Placeholder 14"/>
          <p:cNvPicPr>
            <a:picLocks noChangeAspect="1"/>
          </p:cNvPicPr>
          <p:nvPr>
            <p:ph sz="half" idx="1"/>
          </p:nvPr>
        </p:nvPicPr>
        <p:blipFill>
          <a:blip r:embed="rId2"/>
          <a:stretch>
            <a:fillRect/>
          </a:stretch>
        </p:blipFill>
        <p:spPr>
          <a:xfrm>
            <a:off x="838200" y="2612390"/>
            <a:ext cx="5181600" cy="27774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prstGeom prst="rect">
            <a:avLst/>
          </a:prstGeom>
        </p:spPr>
        <p:txBody>
          <a:bodyPr anchor="ctr" anchorCtr="0">
            <a:normAutofit/>
          </a:bodyPr>
          <a:lstStyle/>
          <a:p>
            <a:pPr algn="ctr">
              <a:lnSpc>
                <a:spcPct val="80000"/>
              </a:lnSpc>
              <a:spcBef>
                <a:spcPts val="1400"/>
              </a:spcBef>
            </a:pPr>
            <a:r>
              <a:rPr lang="en-US" sz="2200" dirty="0">
                <a:latin typeface="Bahnschrift SemiBold" panose="020B0502040204020203" charset="0"/>
                <a:cs typeface="Bahnschrift SemiBold" panose="020B0502040204020203" charset="0"/>
                <a:sym typeface="+mn-ea"/>
              </a:rPr>
              <a:t>We used the key word </a:t>
            </a:r>
            <a:r>
              <a:rPr lang="en-US" sz="2200" b="1" dirty="0">
                <a:latin typeface="Bahnschrift SemiBold" panose="020B0502040204020203" charset="0"/>
                <a:cs typeface="Bahnschrift SemiBold" panose="020B0502040204020203" charset="0"/>
                <a:sym typeface="+mn-ea"/>
              </a:rPr>
              <a:t>DISTINCT</a:t>
            </a:r>
            <a:r>
              <a:rPr lang="en-US" sz="2200" dirty="0">
                <a:latin typeface="Bahnschrift SemiBold" panose="020B0502040204020203" charset="0"/>
                <a:cs typeface="Bahnschrift SemiBold" panose="020B0502040204020203" charset="0"/>
                <a:sym typeface="+mn-ea"/>
              </a:rPr>
              <a:t> to show only unique launch sites from the SpaceX data.</a:t>
            </a:r>
            <a:endParaRPr lang="en-US" sz="2200" dirty="0">
              <a:solidFill>
                <a:schemeClr val="accent3">
                  <a:lumMod val="25000"/>
                </a:schemeClr>
              </a:solidFill>
              <a:latin typeface="Bahnschrift SemiBold" panose="020B0502040204020203" charset="0"/>
              <a:cs typeface="Bahnschrift SemiBold" panose="020B0502040204020203"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6" name="Content Placeholder 5"/>
          <p:cNvPicPr>
            <a:picLocks noChangeAspect="1"/>
          </p:cNvPicPr>
          <p:nvPr>
            <p:ph sz="half" idx="2"/>
          </p:nvPr>
        </p:nvPicPr>
        <p:blipFill>
          <a:blip r:embed="rId2"/>
          <a:stretch>
            <a:fillRect/>
          </a:stretch>
        </p:blipFill>
        <p:spPr>
          <a:xfrm>
            <a:off x="6243320" y="2576830"/>
            <a:ext cx="5038725" cy="28479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Launch Site Names Begin with 'CCA'</a:t>
            </a:r>
            <a:endParaRPr lang="en-US" dirty="0">
              <a:solidFill>
                <a:srgbClr val="0B49CB"/>
              </a:solidFill>
              <a:latin typeface="Bahnschrift SemiBold" panose="020B0502040204020203" charset="0"/>
              <a:cs typeface="Bahnschrift SemiBold" panose="020B0502040204020203" charset="0"/>
            </a:endParaRPr>
          </a:p>
        </p:txBody>
      </p:sp>
      <p:pic>
        <p:nvPicPr>
          <p:cNvPr id="6" name="Content Placeholder 5"/>
          <p:cNvPicPr>
            <a:picLocks noChangeAspect="1"/>
          </p:cNvPicPr>
          <p:nvPr>
            <p:ph idx="1"/>
          </p:nvPr>
        </p:nvPicPr>
        <p:blipFill>
          <a:blip r:embed="rId2"/>
          <a:stretch>
            <a:fillRect/>
          </a:stretch>
        </p:blipFill>
        <p:spPr>
          <a:xfrm>
            <a:off x="838200" y="2052955"/>
            <a:ext cx="10515600" cy="38963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prstGeom prst="rect">
            <a:avLst/>
          </a:prstGeom>
        </p:spPr>
        <p:txBody>
          <a:bodyPr>
            <a:normAutofit/>
          </a:bodyPr>
          <a:lstStyle/>
          <a:p>
            <a:pPr>
              <a:lnSpc>
                <a:spcPct val="100000"/>
              </a:lnSpc>
              <a:spcBef>
                <a:spcPts val="1400"/>
              </a:spcBef>
            </a:pPr>
            <a:r>
              <a:rPr lang="en-US" sz="2200">
                <a:solidFill>
                  <a:schemeClr val="accent3">
                    <a:lumMod val="25000"/>
                  </a:schemeClr>
                </a:solidFill>
                <a:latin typeface="Bahnschrift SemiBold" panose="020B0502040204020203" charset="0"/>
                <a:cs typeface="Bahnschrift SemiBold" panose="020B0502040204020203" charset="0"/>
              </a:rPr>
              <a:t>Calculate the average payload mass carried by booster version F9 v1.1</a:t>
            </a:r>
            <a:endParaRPr lang="en-US" sz="2200">
              <a:solidFill>
                <a:schemeClr val="accent3">
                  <a:lumMod val="25000"/>
                </a:schemeClr>
              </a:solidFill>
              <a:latin typeface="Bahnschrift SemiBold" panose="020B0502040204020203" charset="0"/>
              <a:cs typeface="Bahnschrift SemiBold" panose="020B0502040204020203" charset="0"/>
            </a:endParaRPr>
          </a:p>
          <a:p>
            <a:pPr>
              <a:spcBef>
                <a:spcPts val="1400"/>
              </a:spcBef>
            </a:pPr>
            <a:r>
              <a:rPr lang="en-US" sz="2200" dirty="0">
                <a:latin typeface="Bahnschrift SemiBold" panose="020B0502040204020203" charset="0"/>
                <a:cs typeface="Bahnschrift SemiBold" panose="020B0502040204020203" charset="0"/>
                <a:sym typeface="+mn-ea"/>
              </a:rPr>
              <a:t>We calculated the average payload mass carried by booster version F9 v1.1 as 2928.4</a:t>
            </a:r>
            <a:endParaRPr lang="en-US" sz="2200">
              <a:solidFill>
                <a:schemeClr val="accent3">
                  <a:lumMod val="25000"/>
                </a:schemeClr>
              </a:solidFill>
              <a:latin typeface="Bahnschrift SemiBold" panose="020B0502040204020203" charset="0"/>
              <a:cs typeface="Bahnschrift SemiBold" panose="020B0502040204020203"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Average Payload Mass by F9 v1.1</a:t>
            </a:r>
            <a:endParaRPr lang="en-US" dirty="0">
              <a:solidFill>
                <a:srgbClr val="0B49CB"/>
              </a:solidFill>
              <a:latin typeface="Bahnschrift SemiBold" panose="020B0502040204020203" charset="0"/>
              <a:cs typeface="Bahnschrift SemiBold" panose="020B0502040204020203" charset="0"/>
            </a:endParaRPr>
          </a:p>
        </p:txBody>
      </p:sp>
      <p:pic>
        <p:nvPicPr>
          <p:cNvPr id="6" name="Content Placeholder 5"/>
          <p:cNvPicPr>
            <a:picLocks noChangeAspect="1"/>
          </p:cNvPicPr>
          <p:nvPr>
            <p:ph sz="half" idx="2"/>
          </p:nvPr>
        </p:nvPicPr>
        <p:blipFill>
          <a:blip r:embed="rId2"/>
          <a:stretch>
            <a:fillRect/>
          </a:stretch>
        </p:blipFill>
        <p:spPr>
          <a:xfrm>
            <a:off x="6190615" y="2967355"/>
            <a:ext cx="5143500" cy="2066925"/>
          </a:xfrm>
          <a:prstGeom prst="rect">
            <a:avLst/>
          </a:prstGeom>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Content Placeholder 5"/>
          <p:cNvPicPr>
            <a:picLocks noChangeAspect="1"/>
          </p:cNvPicPr>
          <p:nvPr>
            <p:ph idx="1"/>
          </p:nvPr>
        </p:nvPicPr>
        <p:blipFill>
          <a:blip r:embed="rId2"/>
          <a:stretch>
            <a:fillRect/>
          </a:stretch>
        </p:blipFill>
        <p:spPr>
          <a:xfrm>
            <a:off x="3442970" y="2948305"/>
            <a:ext cx="5305425" cy="21050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First Successful Ground Landing Date</a:t>
            </a:r>
            <a:endParaRPr lang="en-US" dirty="0">
              <a:solidFill>
                <a:srgbClr val="0B49CB"/>
              </a:solidFill>
              <a:latin typeface="Bahnschrift SemiBold" panose="020B0502040204020203" charset="0"/>
              <a:cs typeface="Bahnschrift SemiBold" panose="020B0502040204020203" charset="0"/>
            </a:endParaRPr>
          </a:p>
        </p:txBody>
      </p:sp>
      <p:pic>
        <p:nvPicPr>
          <p:cNvPr id="6" name="Content Placeholder 5"/>
          <p:cNvPicPr>
            <a:picLocks noChangeAspect="1"/>
          </p:cNvPicPr>
          <p:nvPr>
            <p:ph idx="1"/>
          </p:nvPr>
        </p:nvPicPr>
        <p:blipFill>
          <a:blip r:embed="rId2"/>
          <a:stretch>
            <a:fillRect/>
          </a:stretch>
        </p:blipFill>
        <p:spPr>
          <a:xfrm>
            <a:off x="3460750" y="3759835"/>
            <a:ext cx="5133975" cy="2047875"/>
          </a:xfrm>
          <a:prstGeom prst="rect">
            <a:avLst/>
          </a:prstGeom>
        </p:spPr>
      </p:pic>
      <p:sp>
        <p:nvSpPr>
          <p:cNvPr id="7" name="Text Box 6"/>
          <p:cNvSpPr txBox="1"/>
          <p:nvPr/>
        </p:nvSpPr>
        <p:spPr>
          <a:xfrm>
            <a:off x="2066290" y="2807970"/>
            <a:ext cx="7922260" cy="645160"/>
          </a:xfrm>
          <a:prstGeom prst="rect">
            <a:avLst/>
          </a:prstGeom>
          <a:noFill/>
        </p:spPr>
        <p:txBody>
          <a:bodyPr wrap="square" rtlCol="0" anchor="t">
            <a:spAutoFit/>
          </a:bodyPr>
          <a:p>
            <a:pPr>
              <a:spcBef>
                <a:spcPts val="1400"/>
              </a:spcBef>
            </a:pPr>
            <a:r>
              <a:rPr lang="en-US" dirty="0">
                <a:latin typeface="Bahnschrift SemiBold" panose="020B0502040204020203" charset="0"/>
                <a:cs typeface="Bahnschrift SemiBold" panose="020B0502040204020203" charset="0"/>
                <a:sym typeface="+mn-ea"/>
              </a:rPr>
              <a:t>We observed that the dates of the first successful landing outcome on </a:t>
            </a:r>
            <a:r>
              <a:rPr lang="en-US" dirty="0">
                <a:latin typeface="Bahnschrift SemiBold" panose="020B0502040204020203" charset="0"/>
                <a:cs typeface="Bahnschrift SemiBold" panose="020B0502040204020203" charset="0"/>
                <a:sym typeface="+mn-ea"/>
              </a:rPr>
              <a:t>ground pad was 22</a:t>
            </a:r>
            <a:r>
              <a:rPr lang="en-US" baseline="30000" dirty="0">
                <a:latin typeface="Bahnschrift SemiBold" panose="020B0502040204020203" charset="0"/>
                <a:cs typeface="Bahnschrift SemiBold" panose="020B0502040204020203" charset="0"/>
                <a:sym typeface="+mn-ea"/>
              </a:rPr>
              <a:t>nd</a:t>
            </a:r>
            <a:r>
              <a:rPr lang="en-US" dirty="0">
                <a:latin typeface="Bahnschrift SemiBold" panose="020B0502040204020203" charset="0"/>
                <a:cs typeface="Bahnschrift SemiBold" panose="020B0502040204020203" charset="0"/>
                <a:sym typeface="+mn-ea"/>
              </a:rPr>
              <a:t> December 2015</a:t>
            </a:r>
            <a:endParaRPr lang="en-US">
              <a:latin typeface="Bahnschrift SemiBold" panose="020B0502040204020203" charset="0"/>
              <a:cs typeface="Bahnschrift SemiBold" panose="020B0502040204020203"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prstGeom prst="rect">
            <a:avLst/>
          </a:prstGeom>
        </p:spPr>
        <p:txBody>
          <a:bodyPr lIns="91440" tIns="45720" rIns="91440" bIns="45720" anchor="t">
            <a:normAutofit/>
          </a:bodyPr>
          <a:lstStyle/>
          <a:p>
            <a:pPr>
              <a:spcBef>
                <a:spcPts val="1400"/>
              </a:spcBef>
            </a:pPr>
            <a:r>
              <a:rPr lang="en-US" sz="2200" dirty="0">
                <a:latin typeface="Bahnschrift SemiBold" panose="020B0502040204020203" charset="0"/>
                <a:cs typeface="Bahnschrift SemiBold" panose="020B0502040204020203" charset="0"/>
                <a:sym typeface="+mn-ea"/>
              </a:rPr>
              <a:t>We used the </a:t>
            </a:r>
            <a:r>
              <a:rPr lang="en-US" sz="2200" b="1" dirty="0">
                <a:latin typeface="Bahnschrift SemiBold" panose="020B0502040204020203" charset="0"/>
                <a:cs typeface="Bahnschrift SemiBold" panose="020B0502040204020203" charset="0"/>
                <a:sym typeface="+mn-ea"/>
              </a:rPr>
              <a:t>WHERE</a:t>
            </a:r>
            <a:r>
              <a:rPr lang="en-US" sz="2200" dirty="0">
                <a:latin typeface="Bahnschrift SemiBold" panose="020B0502040204020203" charset="0"/>
                <a:cs typeface="Bahnschrift SemiBold" panose="020B0502040204020203" charset="0"/>
                <a:sym typeface="+mn-ea"/>
              </a:rPr>
              <a:t> clause to filter for boosters which have successfully landed on drone ship and applied the </a:t>
            </a:r>
            <a:r>
              <a:rPr lang="en-US" sz="2200" b="1" dirty="0">
                <a:latin typeface="Bahnschrift SemiBold" panose="020B0502040204020203" charset="0"/>
                <a:cs typeface="Bahnschrift SemiBold" panose="020B0502040204020203" charset="0"/>
                <a:sym typeface="+mn-ea"/>
              </a:rPr>
              <a:t>AND</a:t>
            </a:r>
            <a:r>
              <a:rPr lang="en-US" sz="2200" dirty="0">
                <a:latin typeface="Bahnschrift SemiBold" panose="020B0502040204020203" charset="0"/>
                <a:cs typeface="Bahnschrift SemiBold" panose="020B0502040204020203" charset="0"/>
                <a:sym typeface="+mn-ea"/>
              </a:rPr>
              <a:t> condition to determine successful landing with payload mass greater than 4000 but less than 6000</a:t>
            </a:r>
            <a:endParaRPr lang="en-US" sz="2200">
              <a:solidFill>
                <a:schemeClr val="accent3">
                  <a:lumMod val="25000"/>
                </a:schemeClr>
              </a:solidFill>
              <a:latin typeface="Bahnschrift SemiBold" panose="020B0502040204020203" charset="0"/>
              <a:cs typeface="Bahnschrift SemiBold" panose="020B0502040204020203"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Successful Drone Ship Landing with Payload between 4000 and 6000</a:t>
            </a:r>
            <a:endParaRPr lang="en-US" dirty="0">
              <a:solidFill>
                <a:srgbClr val="0B49CB"/>
              </a:solidFill>
              <a:latin typeface="Bahnschrift SemiBold" panose="020B0502040204020203" charset="0"/>
              <a:cs typeface="Bahnschrift SemiBold" panose="020B0502040204020203" charset="0"/>
            </a:endParaRPr>
          </a:p>
        </p:txBody>
      </p:sp>
      <p:pic>
        <p:nvPicPr>
          <p:cNvPr id="3" name="Content Placeholder 2"/>
          <p:cNvPicPr>
            <a:picLocks noChangeAspect="1"/>
          </p:cNvPicPr>
          <p:nvPr>
            <p:ph sz="half" idx="2"/>
          </p:nvPr>
        </p:nvPicPr>
        <p:blipFill>
          <a:blip r:embed="rId2"/>
          <a:stretch>
            <a:fillRect/>
          </a:stretch>
        </p:blipFill>
        <p:spPr>
          <a:xfrm>
            <a:off x="6584950" y="2023110"/>
            <a:ext cx="4476750" cy="30670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Executive Summary</a:t>
            </a:r>
            <a:endParaRPr lang="en-US" dirty="0">
              <a:solidFill>
                <a:srgbClr val="0B49CB"/>
              </a:solidFill>
              <a:latin typeface="Bahnschrift SemiBold" panose="020B0502040204020203" charset="0"/>
              <a:cs typeface="Bahnschrift SemiBold" panose="020B0502040204020203" charset="0"/>
            </a:endParaRPr>
          </a:p>
        </p:txBody>
      </p:sp>
      <p:sp>
        <p:nvSpPr>
          <p:cNvPr id="5" name="Content Placeholder 2"/>
          <p:cNvSpPr txBox="1"/>
          <p:nvPr/>
        </p:nvSpPr>
        <p:spPr>
          <a:xfrm>
            <a:off x="914400" y="1502410"/>
            <a:ext cx="10217150" cy="511810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gn="l">
              <a:lnSpc>
                <a:spcPct val="100000"/>
              </a:lnSpc>
              <a:spcBef>
                <a:spcPts val="1400"/>
              </a:spcBef>
            </a:pPr>
            <a:r>
              <a:rPr lang="en-US" sz="1600" dirty="0">
                <a:solidFill>
                  <a:schemeClr val="accent3">
                    <a:lumMod val="25000"/>
                  </a:schemeClr>
                </a:solidFill>
                <a:latin typeface="Bahnschrift SemiBold" panose="020B0502040204020203" charset="0"/>
                <a:cs typeface="Bahnschrift SemiBold" panose="020B0502040204020203" charset="0"/>
                <a:sym typeface="+mn-ea"/>
              </a:rPr>
              <a:t>Summary of methodologies</a:t>
            </a:r>
            <a:endParaRPr lang="en-US" sz="1600" dirty="0">
              <a:solidFill>
                <a:schemeClr val="accent3">
                  <a:lumMod val="25000"/>
                </a:schemeClr>
              </a:solidFill>
              <a:latin typeface="Bahnschrift SemiBold" panose="020B0502040204020203" charset="0"/>
              <a:cs typeface="Bahnschrift SemiBol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SemiBold" panose="020B0502040204020203" charset="0"/>
                <a:cs typeface="Bahnschrift SemiBold" panose="020B0502040204020203" charset="0"/>
                <a:sym typeface="+mn-ea"/>
              </a:rPr>
              <a:t>Data Collection through API</a:t>
            </a:r>
            <a:endParaRPr lang="en-US" sz="1600" dirty="0">
              <a:solidFill>
                <a:schemeClr val="accent3">
                  <a:lumMod val="25000"/>
                </a:schemeClr>
              </a:solidFill>
              <a:latin typeface="Bahnschrift SemiBold" panose="020B0502040204020203" charset="0"/>
              <a:cs typeface="Bahnschrift SemiBol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SemiBold" panose="020B0502040204020203" charset="0"/>
                <a:cs typeface="Bahnschrift SemiBold" panose="020B0502040204020203" charset="0"/>
                <a:sym typeface="+mn-ea"/>
              </a:rPr>
              <a:t>Data Collection with Web Scraping</a:t>
            </a:r>
            <a:endParaRPr lang="en-US" sz="1600" dirty="0">
              <a:solidFill>
                <a:schemeClr val="accent3">
                  <a:lumMod val="25000"/>
                </a:schemeClr>
              </a:solidFill>
              <a:latin typeface="Bahnschrift SemiBold" panose="020B0502040204020203" charset="0"/>
              <a:cs typeface="Bahnschrift SemiBol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SemiBold" panose="020B0502040204020203" charset="0"/>
                <a:cs typeface="Bahnschrift SemiBold" panose="020B0502040204020203" charset="0"/>
                <a:sym typeface="+mn-ea"/>
              </a:rPr>
              <a:t>Data Wrangling</a:t>
            </a:r>
            <a:endParaRPr lang="en-US" sz="1600" dirty="0">
              <a:solidFill>
                <a:schemeClr val="accent3">
                  <a:lumMod val="25000"/>
                </a:schemeClr>
              </a:solidFill>
              <a:latin typeface="Bahnschrift SemiBold" panose="020B0502040204020203" charset="0"/>
              <a:cs typeface="Bahnschrift SemiBol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SemiBold" panose="020B0502040204020203" charset="0"/>
                <a:cs typeface="Bahnschrift SemiBold" panose="020B0502040204020203" charset="0"/>
                <a:sym typeface="+mn-ea"/>
              </a:rPr>
              <a:t>Exploratory Data Analysis with SQL</a:t>
            </a:r>
            <a:endParaRPr lang="en-US" sz="1600" dirty="0">
              <a:solidFill>
                <a:schemeClr val="accent3">
                  <a:lumMod val="25000"/>
                </a:schemeClr>
              </a:solidFill>
              <a:latin typeface="Bahnschrift SemiBold" panose="020B0502040204020203" charset="0"/>
              <a:cs typeface="Bahnschrift SemiBol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SemiBold" panose="020B0502040204020203" charset="0"/>
                <a:cs typeface="Bahnschrift SemiBold" panose="020B0502040204020203" charset="0"/>
                <a:sym typeface="+mn-ea"/>
              </a:rPr>
              <a:t>Exploratory Data Analysis with Data Visualization</a:t>
            </a:r>
            <a:endParaRPr lang="en-US" sz="1600" dirty="0">
              <a:solidFill>
                <a:schemeClr val="accent3">
                  <a:lumMod val="25000"/>
                </a:schemeClr>
              </a:solidFill>
              <a:latin typeface="Bahnschrift SemiBold" panose="020B0502040204020203" charset="0"/>
              <a:cs typeface="Bahnschrift SemiBol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SemiBold" panose="020B0502040204020203" charset="0"/>
                <a:cs typeface="Bahnschrift SemiBold" panose="020B0502040204020203" charset="0"/>
                <a:sym typeface="+mn-ea"/>
              </a:rPr>
              <a:t>Interactive Visual Analytics with Folium</a:t>
            </a:r>
            <a:endParaRPr lang="en-US" sz="1600" dirty="0">
              <a:solidFill>
                <a:schemeClr val="accent3">
                  <a:lumMod val="25000"/>
                </a:schemeClr>
              </a:solidFill>
              <a:latin typeface="Bahnschrift SemiBold" panose="020B0502040204020203" charset="0"/>
              <a:cs typeface="Bahnschrift SemiBol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SemiBold" panose="020B0502040204020203" charset="0"/>
                <a:cs typeface="Bahnschrift SemiBold" panose="020B0502040204020203" charset="0"/>
                <a:sym typeface="+mn-ea"/>
              </a:rPr>
              <a:t>Machine Learning Prediction</a:t>
            </a:r>
            <a:endParaRPr lang="en-US" sz="1600" dirty="0">
              <a:solidFill>
                <a:schemeClr val="accent3">
                  <a:lumMod val="25000"/>
                </a:schemeClr>
              </a:solidFill>
              <a:latin typeface="Bahnschrift SemiBold" panose="020B0502040204020203" charset="0"/>
              <a:cs typeface="Bahnschrift SemiBold" panose="020B0502040204020203" charset="0"/>
            </a:endParaRPr>
          </a:p>
          <a:p>
            <a:pPr algn="l">
              <a:lnSpc>
                <a:spcPct val="100000"/>
              </a:lnSpc>
              <a:spcBef>
                <a:spcPts val="1400"/>
              </a:spcBef>
              <a:buFont typeface="Arial" panose="020B0604020202020204" pitchFamily="34" charset="0"/>
              <a:buChar char="•"/>
            </a:pPr>
            <a:r>
              <a:rPr lang="en-US" sz="1600" dirty="0">
                <a:solidFill>
                  <a:schemeClr val="accent3">
                    <a:lumMod val="25000"/>
                  </a:schemeClr>
                </a:solidFill>
                <a:latin typeface="Bahnschrift SemiBold" panose="020B0502040204020203" charset="0"/>
                <a:cs typeface="Bahnschrift SemiBold" panose="020B0502040204020203" charset="0"/>
                <a:sym typeface="+mn-ea"/>
              </a:rPr>
              <a:t>Summary of all results</a:t>
            </a:r>
            <a:endParaRPr lang="en-US" sz="1600" dirty="0">
              <a:solidFill>
                <a:schemeClr val="accent3">
                  <a:lumMod val="25000"/>
                </a:schemeClr>
              </a:solidFill>
              <a:latin typeface="Bahnschrift SemiBold" panose="020B0502040204020203" charset="0"/>
              <a:cs typeface="Bahnschrift SemiBol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SemiBold" panose="020B0502040204020203" charset="0"/>
                <a:cs typeface="Bahnschrift SemiBold" panose="020B0502040204020203" charset="0"/>
                <a:sym typeface="+mn-ea"/>
              </a:rPr>
              <a:t>Exploratory Data Analysis result</a:t>
            </a:r>
            <a:endParaRPr lang="en-US" sz="1600" dirty="0">
              <a:solidFill>
                <a:schemeClr val="accent3">
                  <a:lumMod val="25000"/>
                </a:schemeClr>
              </a:solidFill>
              <a:latin typeface="Bahnschrift SemiBold" panose="020B0502040204020203" charset="0"/>
              <a:cs typeface="Bahnschrift SemiBol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SemiBold" panose="020B0502040204020203" charset="0"/>
                <a:cs typeface="Bahnschrift SemiBold" panose="020B0502040204020203" charset="0"/>
                <a:sym typeface="+mn-ea"/>
              </a:rPr>
              <a:t>Interactive analytics in screenshots</a:t>
            </a:r>
            <a:endParaRPr lang="en-US" sz="1600" dirty="0">
              <a:solidFill>
                <a:schemeClr val="accent3">
                  <a:lumMod val="25000"/>
                </a:schemeClr>
              </a:solidFill>
              <a:latin typeface="Bahnschrift SemiBold" panose="020B0502040204020203" charset="0"/>
              <a:cs typeface="Bahnschrift SemiBol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SemiBold" panose="020B0502040204020203" charset="0"/>
                <a:cs typeface="Bahnschrift SemiBold" panose="020B0502040204020203" charset="0"/>
                <a:sym typeface="+mn-ea"/>
              </a:rPr>
              <a:t>Predictive Analytics result</a:t>
            </a:r>
            <a:endParaRPr lang="en-US" sz="1600" dirty="0">
              <a:solidFill>
                <a:schemeClr val="accent3">
                  <a:lumMod val="25000"/>
                </a:schemeClr>
              </a:solidFill>
              <a:latin typeface="Bahnschrift SemiBold" panose="020B0502040204020203" charset="0"/>
              <a:cs typeface="Bahnschrift SemiBold" panose="020B0502040204020203" charset="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prstGeom prst="rect">
            <a:avLst/>
          </a:prstGeom>
        </p:spPr>
        <p:txBody>
          <a:bodyPr>
            <a:normAutofit/>
          </a:bodyPr>
          <a:lstStyle/>
          <a:p>
            <a:pPr>
              <a:spcBef>
                <a:spcPts val="1400"/>
              </a:spcBef>
            </a:pPr>
            <a:r>
              <a:rPr lang="en-US" sz="2200" dirty="0">
                <a:latin typeface="Bahnschrift SemiBold" panose="020B0502040204020203" charset="0"/>
                <a:cs typeface="Bahnschrift SemiBold" panose="020B0502040204020203" charset="0"/>
                <a:sym typeface="+mn-ea"/>
              </a:rPr>
              <a:t>We used wildcard like ‘%’ to filter for </a:t>
            </a:r>
            <a:r>
              <a:rPr lang="en-US" sz="2200" b="1" dirty="0">
                <a:latin typeface="Bahnschrift SemiBold" panose="020B0502040204020203" charset="0"/>
                <a:cs typeface="Bahnschrift SemiBold" panose="020B0502040204020203" charset="0"/>
                <a:sym typeface="+mn-ea"/>
              </a:rPr>
              <a:t>WHERE</a:t>
            </a:r>
            <a:r>
              <a:rPr lang="en-US" sz="2200" dirty="0">
                <a:latin typeface="Bahnschrift SemiBold" panose="020B0502040204020203" charset="0"/>
                <a:cs typeface="Bahnschrift SemiBold" panose="020B0502040204020203" charset="0"/>
                <a:sym typeface="+mn-ea"/>
              </a:rPr>
              <a:t> </a:t>
            </a:r>
            <a:r>
              <a:rPr lang="en-US" sz="2200" dirty="0" err="1">
                <a:latin typeface="Bahnschrift SemiBold" panose="020B0502040204020203" charset="0"/>
                <a:cs typeface="Bahnschrift SemiBold" panose="020B0502040204020203" charset="0"/>
                <a:sym typeface="+mn-ea"/>
              </a:rPr>
              <a:t>MissionOutcome</a:t>
            </a:r>
            <a:r>
              <a:rPr lang="en-US" sz="2200" dirty="0">
                <a:latin typeface="Bahnschrift SemiBold" panose="020B0502040204020203" charset="0"/>
                <a:cs typeface="Bahnschrift SemiBold" panose="020B0502040204020203" charset="0"/>
                <a:sym typeface="+mn-ea"/>
              </a:rPr>
              <a:t> was a success or a failure.</a:t>
            </a:r>
            <a:r>
              <a:rPr lang="en-US" sz="2200" dirty="0">
                <a:latin typeface="Abadi" panose="020B0604020104020204" pitchFamily="34" charset="0"/>
                <a:sym typeface="+mn-ea"/>
              </a:rPr>
              <a:t> </a:t>
            </a:r>
            <a:endParaRPr lang="en-US" sz="2200" dirty="0">
              <a:latin typeface="Abadi" panose="020B0604020104020204" pitchFamily="34" charset="0"/>
            </a:endParaRPr>
          </a:p>
          <a:p>
            <a:pPr>
              <a:spcBef>
                <a:spcPts val="1400"/>
              </a:spcBef>
            </a:pP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Total Number of Successful and Failure Mission Outcomes</a:t>
            </a:r>
            <a:endParaRPr lang="en-US" dirty="0">
              <a:solidFill>
                <a:srgbClr val="0B49CB"/>
              </a:solidFill>
              <a:latin typeface="Bahnschrift SemiBold" panose="020B0502040204020203" charset="0"/>
              <a:cs typeface="Bahnschrift SemiBold" panose="020B0502040204020203" charset="0"/>
            </a:endParaRPr>
          </a:p>
        </p:txBody>
      </p:sp>
      <p:pic>
        <p:nvPicPr>
          <p:cNvPr id="2" name="Content Placeholder 1"/>
          <p:cNvPicPr>
            <a:picLocks noChangeAspect="1"/>
          </p:cNvPicPr>
          <p:nvPr>
            <p:ph sz="half" idx="2"/>
          </p:nvPr>
        </p:nvPicPr>
        <p:blipFill>
          <a:blip r:embed="rId2"/>
          <a:stretch>
            <a:fillRect/>
          </a:stretch>
        </p:blipFill>
        <p:spPr>
          <a:xfrm>
            <a:off x="6363335" y="1825625"/>
            <a:ext cx="4798060" cy="43516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sz="half" idx="1"/>
          </p:nvPr>
        </p:nvSpPr>
        <p:spPr>
          <a:prstGeom prst="rect">
            <a:avLst/>
          </a:prstGeom>
        </p:spPr>
        <p:txBody>
          <a:bodyPr>
            <a:normAutofit/>
          </a:bodyPr>
          <a:lstStyle/>
          <a:p>
            <a:pPr>
              <a:spcBef>
                <a:spcPts val="1400"/>
              </a:spcBef>
            </a:pPr>
            <a:r>
              <a:rPr lang="en-US" sz="2200" dirty="0">
                <a:latin typeface="Bahnschrift SemiBold" panose="020B0502040204020203" charset="0"/>
                <a:cs typeface="Bahnschrift SemiBold" panose="020B0502040204020203" charset="0"/>
                <a:sym typeface="+mn-ea"/>
              </a:rPr>
              <a:t>We determined the booster that have carried the maximum payload using a subquery in the </a:t>
            </a:r>
            <a:r>
              <a:rPr lang="en-US" sz="2200" b="1" dirty="0">
                <a:latin typeface="Bahnschrift SemiBold" panose="020B0502040204020203" charset="0"/>
                <a:cs typeface="Bahnschrift SemiBold" panose="020B0502040204020203" charset="0"/>
                <a:sym typeface="+mn-ea"/>
              </a:rPr>
              <a:t>WHERE</a:t>
            </a:r>
            <a:r>
              <a:rPr lang="en-US" sz="2200" dirty="0">
                <a:latin typeface="Bahnschrift SemiBold" panose="020B0502040204020203" charset="0"/>
                <a:cs typeface="Bahnschrift SemiBold" panose="020B0502040204020203" charset="0"/>
                <a:sym typeface="+mn-ea"/>
              </a:rPr>
              <a:t> clause and the </a:t>
            </a:r>
            <a:r>
              <a:rPr lang="en-US" sz="2200" b="1" dirty="0">
                <a:latin typeface="Bahnschrift SemiBold" panose="020B0502040204020203" charset="0"/>
                <a:cs typeface="Bahnschrift SemiBold" panose="020B0502040204020203" charset="0"/>
                <a:sym typeface="+mn-ea"/>
              </a:rPr>
              <a:t>MAX() </a:t>
            </a:r>
            <a:r>
              <a:rPr lang="en-US" sz="2200" dirty="0">
                <a:latin typeface="Bahnschrift SemiBold" panose="020B0502040204020203" charset="0"/>
                <a:cs typeface="Bahnschrift SemiBold" panose="020B0502040204020203" charset="0"/>
                <a:sym typeface="+mn-ea"/>
              </a:rPr>
              <a:t>function.</a:t>
            </a:r>
            <a:endParaRPr lang="en-US" sz="2200" dirty="0">
              <a:solidFill>
                <a:schemeClr val="accent3">
                  <a:lumMod val="25000"/>
                </a:schemeClr>
              </a:solidFill>
              <a:latin typeface="Bahnschrift SemiBold" panose="020B0502040204020203" charset="0"/>
              <a:cs typeface="Bahnschrift SemiBold" panose="020B0502040204020203"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Boosters Carried Maximum Payload</a:t>
            </a:r>
            <a:endParaRPr lang="en-US" dirty="0">
              <a:solidFill>
                <a:srgbClr val="0B49CB"/>
              </a:solidFill>
              <a:latin typeface="Bahnschrift SemiBold" panose="020B0502040204020203" charset="0"/>
              <a:cs typeface="Bahnschrift SemiBold" panose="020B0502040204020203" charset="0"/>
            </a:endParaRPr>
          </a:p>
        </p:txBody>
      </p:sp>
      <p:pic>
        <p:nvPicPr>
          <p:cNvPr id="6" name="Content Placeholder 5"/>
          <p:cNvPicPr>
            <a:picLocks noChangeAspect="1"/>
          </p:cNvPicPr>
          <p:nvPr>
            <p:ph sz="half" idx="2"/>
          </p:nvPr>
        </p:nvPicPr>
        <p:blipFill>
          <a:blip r:embed="rId2"/>
          <a:stretch>
            <a:fillRect/>
          </a:stretch>
        </p:blipFill>
        <p:spPr>
          <a:xfrm>
            <a:off x="6172200" y="1912620"/>
            <a:ext cx="5181600" cy="41763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sz="half" idx="1"/>
          </p:nvPr>
        </p:nvSpPr>
        <p:spPr>
          <a:xfrm>
            <a:off x="838200" y="1825625"/>
            <a:ext cx="10432415" cy="193548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sym typeface="+mn-ea"/>
              </a:rPr>
              <a:t>For the year 2015, we utilized a mix of the WHERE clause, LIKE, AND, and BETWEEN criteria to filter for unsuccessful landing outcomes in drone ships, booster versions, and launch location names.</a:t>
            </a:r>
            <a:endParaRPr lang="en-US" sz="2200" dirty="0">
              <a:solidFill>
                <a:schemeClr val="accent3">
                  <a:lumMod val="25000"/>
                </a:schemeClr>
              </a:solidFill>
              <a:latin typeface="Bahnschrift SemiBold" panose="020B0502040204020203" charset="0"/>
              <a:cs typeface="Bahnschrift SemiBold" panose="020B0502040204020203" charset="0"/>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2015 Launch Records</a:t>
            </a:r>
            <a:endParaRPr lang="en-US" dirty="0">
              <a:solidFill>
                <a:srgbClr val="0B49CB"/>
              </a:solidFill>
              <a:latin typeface="Bahnschrift SemiBold" panose="020B0502040204020203" charset="0"/>
              <a:cs typeface="Bahnschrift SemiBold" panose="020B0502040204020203" charset="0"/>
            </a:endParaRPr>
          </a:p>
        </p:txBody>
      </p:sp>
      <p:pic>
        <p:nvPicPr>
          <p:cNvPr id="6" name="Content Placeholder 5"/>
          <p:cNvPicPr>
            <a:picLocks noChangeAspect="1"/>
          </p:cNvPicPr>
          <p:nvPr>
            <p:ph sz="half" idx="2"/>
          </p:nvPr>
        </p:nvPicPr>
        <p:blipFill>
          <a:blip r:embed="rId2"/>
          <a:stretch>
            <a:fillRect/>
          </a:stretch>
        </p:blipFill>
        <p:spPr>
          <a:xfrm>
            <a:off x="2465705" y="3685540"/>
            <a:ext cx="7259955" cy="25882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sz="half" idx="1"/>
          </p:nvPr>
        </p:nvSpPr>
        <p:spPr>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Bahnschrift SemiBold" panose="020B0502040204020203" charset="0"/>
                <a:cs typeface="Bahnschrift SemiBold" panose="020B0502040204020203" charset="0"/>
              </a:rPr>
              <a:t>Rank the count of landing outcomes </a:t>
            </a:r>
            <a:endParaRPr lang="en-US" sz="2000" dirty="0">
              <a:solidFill>
                <a:schemeClr val="accent3">
                  <a:lumMod val="25000"/>
                </a:schemeClr>
              </a:solidFill>
              <a:latin typeface="Bahnschrift SemiBold" panose="020B0502040204020203" charset="0"/>
              <a:cs typeface="Bahnschrift SemiBold" panose="020B0502040204020203" charset="0"/>
            </a:endParaRPr>
          </a:p>
          <a:p>
            <a:pPr marL="0" indent="0">
              <a:lnSpc>
                <a:spcPct val="100000"/>
              </a:lnSpc>
              <a:spcBef>
                <a:spcPts val="1400"/>
              </a:spcBef>
              <a:buNone/>
            </a:pPr>
            <a:r>
              <a:rPr lang="en-US" sz="2000" dirty="0">
                <a:solidFill>
                  <a:schemeClr val="accent3">
                    <a:lumMod val="25000"/>
                  </a:schemeClr>
                </a:solidFill>
                <a:latin typeface="Bahnschrift SemiBold" panose="020B0502040204020203" charset="0"/>
                <a:cs typeface="Bahnschrift SemiBold" panose="020B0502040204020203" charset="0"/>
              </a:rPr>
              <a:t>(such as Failure (drone ship) or Success (ground pad))</a:t>
            </a:r>
            <a:endParaRPr lang="en-US" sz="2000" dirty="0">
              <a:solidFill>
                <a:schemeClr val="accent3">
                  <a:lumMod val="25000"/>
                </a:schemeClr>
              </a:solidFill>
              <a:latin typeface="Bahnschrift SemiBold" panose="020B0502040204020203" charset="0"/>
              <a:cs typeface="Bahnschrift SemiBold" panose="020B0502040204020203" charset="0"/>
            </a:endParaRPr>
          </a:p>
          <a:p>
            <a:pPr marL="0" indent="0">
              <a:lnSpc>
                <a:spcPct val="100000"/>
              </a:lnSpc>
              <a:spcBef>
                <a:spcPts val="1400"/>
              </a:spcBef>
              <a:buNone/>
            </a:pPr>
            <a:r>
              <a:rPr lang="en-US" sz="2000" dirty="0">
                <a:solidFill>
                  <a:schemeClr val="accent3">
                    <a:lumMod val="25000"/>
                  </a:schemeClr>
                </a:solidFill>
                <a:latin typeface="Bahnschrift SemiBold" panose="020B0502040204020203" charset="0"/>
                <a:cs typeface="Bahnschrift SemiBold" panose="020B0502040204020203" charset="0"/>
              </a:rPr>
              <a:t> between the date 2010-06-04 and 2017-03-20, in descending order</a:t>
            </a:r>
            <a:endParaRPr lang="en-US" sz="2000" dirty="0">
              <a:solidFill>
                <a:schemeClr val="accent3">
                  <a:lumMod val="25000"/>
                </a:schemeClr>
              </a:solidFill>
              <a:latin typeface="Bahnschrift SemiBold" panose="020B0502040204020203" charset="0"/>
              <a:cs typeface="Bahnschrift SemiBold" panose="020B0502040204020203" charset="0"/>
            </a:endParaRPr>
          </a:p>
          <a:p>
            <a:pPr>
              <a:spcBef>
                <a:spcPts val="1400"/>
              </a:spcBef>
            </a:pPr>
            <a:r>
              <a:rPr lang="en-US" sz="1600" dirty="0">
                <a:latin typeface="Bahnschrift SemiBold" panose="020B0502040204020203" charset="0"/>
                <a:cs typeface="Bahnschrift SemiBold" panose="020B0502040204020203" charset="0"/>
                <a:sym typeface="+mn-ea"/>
              </a:rPr>
              <a:t>We selected Landing outcomes and the </a:t>
            </a:r>
            <a:r>
              <a:rPr lang="en-US" sz="1600" b="1" dirty="0">
                <a:latin typeface="Bahnschrift SemiBold" panose="020B0502040204020203" charset="0"/>
                <a:cs typeface="Bahnschrift SemiBold" panose="020B0502040204020203" charset="0"/>
                <a:sym typeface="+mn-ea"/>
              </a:rPr>
              <a:t>COUNT</a:t>
            </a:r>
            <a:r>
              <a:rPr lang="en-US" sz="1600" dirty="0">
                <a:latin typeface="Bahnschrift SemiBold" panose="020B0502040204020203" charset="0"/>
                <a:cs typeface="Bahnschrift SemiBold" panose="020B0502040204020203" charset="0"/>
                <a:sym typeface="+mn-ea"/>
              </a:rPr>
              <a:t> of landing outcomes from the data and used the </a:t>
            </a:r>
            <a:r>
              <a:rPr lang="en-US" sz="1600" b="1" dirty="0">
                <a:latin typeface="Bahnschrift SemiBold" panose="020B0502040204020203" charset="0"/>
                <a:cs typeface="Bahnschrift SemiBold" panose="020B0502040204020203" charset="0"/>
                <a:sym typeface="+mn-ea"/>
              </a:rPr>
              <a:t>WHERE</a:t>
            </a:r>
            <a:r>
              <a:rPr lang="en-US" sz="1600" dirty="0">
                <a:latin typeface="Bahnschrift SemiBold" panose="020B0502040204020203" charset="0"/>
                <a:cs typeface="Bahnschrift SemiBold" panose="020B0502040204020203" charset="0"/>
                <a:sym typeface="+mn-ea"/>
              </a:rPr>
              <a:t> clause to filter for landing outcomes </a:t>
            </a:r>
            <a:r>
              <a:rPr lang="en-US" sz="1600" b="1" dirty="0">
                <a:latin typeface="Bahnschrift SemiBold" panose="020B0502040204020203" charset="0"/>
                <a:cs typeface="Bahnschrift SemiBold" panose="020B0502040204020203" charset="0"/>
                <a:sym typeface="+mn-ea"/>
              </a:rPr>
              <a:t>BETWEEN</a:t>
            </a:r>
            <a:r>
              <a:rPr lang="en-US" sz="1600" dirty="0">
                <a:latin typeface="Bahnschrift SemiBold" panose="020B0502040204020203" charset="0"/>
                <a:cs typeface="Bahnschrift SemiBold" panose="020B0502040204020203" charset="0"/>
                <a:sym typeface="+mn-ea"/>
              </a:rPr>
              <a:t> 2010-06-04 to 2010-03-20.</a:t>
            </a:r>
            <a:endParaRPr lang="en-US" sz="1600" dirty="0">
              <a:latin typeface="Bahnschrift SemiBold" panose="020B0502040204020203" charset="0"/>
              <a:cs typeface="Bahnschrift SemiBold" panose="020B0502040204020203" charset="0"/>
            </a:endParaRPr>
          </a:p>
          <a:p>
            <a:pPr>
              <a:spcBef>
                <a:spcPts val="1400"/>
              </a:spcBef>
            </a:pPr>
            <a:r>
              <a:rPr lang="en-US" sz="1600" dirty="0">
                <a:latin typeface="Bahnschrift SemiBold" panose="020B0502040204020203" charset="0"/>
                <a:cs typeface="Bahnschrift SemiBold" panose="020B0502040204020203" charset="0"/>
                <a:sym typeface="+mn-ea"/>
              </a:rPr>
              <a:t>We applied the </a:t>
            </a:r>
            <a:r>
              <a:rPr lang="en-US" sz="1600" b="1" dirty="0">
                <a:latin typeface="Bahnschrift SemiBold" panose="020B0502040204020203" charset="0"/>
                <a:cs typeface="Bahnschrift SemiBold" panose="020B0502040204020203" charset="0"/>
                <a:sym typeface="+mn-ea"/>
              </a:rPr>
              <a:t>GROUP BY </a:t>
            </a:r>
            <a:r>
              <a:rPr lang="en-US" sz="1600" dirty="0">
                <a:latin typeface="Bahnschrift SemiBold" panose="020B0502040204020203" charset="0"/>
                <a:cs typeface="Bahnschrift SemiBold" panose="020B0502040204020203" charset="0"/>
                <a:sym typeface="+mn-ea"/>
              </a:rPr>
              <a:t>clause to group the landing outcomes and the </a:t>
            </a:r>
            <a:r>
              <a:rPr lang="en-US" sz="1600" b="1" dirty="0">
                <a:latin typeface="Bahnschrift SemiBold" panose="020B0502040204020203" charset="0"/>
                <a:cs typeface="Bahnschrift SemiBold" panose="020B0502040204020203" charset="0"/>
                <a:sym typeface="+mn-ea"/>
              </a:rPr>
              <a:t>ORDER BY </a:t>
            </a:r>
            <a:r>
              <a:rPr lang="en-US" sz="1600" dirty="0">
                <a:latin typeface="Bahnschrift SemiBold" panose="020B0502040204020203" charset="0"/>
                <a:cs typeface="Bahnschrift SemiBold" panose="020B0502040204020203" charset="0"/>
                <a:sym typeface="+mn-ea"/>
              </a:rPr>
              <a:t>clause to order the grouped landing outcome in descending order.</a:t>
            </a:r>
            <a:endParaRPr lang="en-US" sz="1600" dirty="0">
              <a:solidFill>
                <a:schemeClr val="accent3">
                  <a:lumMod val="25000"/>
                </a:schemeClr>
              </a:solidFill>
              <a:latin typeface="Bahnschrift SemiBold" panose="020B0502040204020203" charset="0"/>
              <a:cs typeface="Bahnschrift SemiBold" panose="020B0502040204020203" charset="0"/>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6" name="Content Placeholder 5"/>
          <p:cNvPicPr>
            <a:picLocks noChangeAspect="1"/>
          </p:cNvPicPr>
          <p:nvPr>
            <p:ph sz="half" idx="2"/>
          </p:nvPr>
        </p:nvPicPr>
        <p:blipFill>
          <a:blip r:embed="rId2"/>
          <a:stretch>
            <a:fillRect/>
          </a:stretch>
        </p:blipFill>
        <p:spPr>
          <a:xfrm>
            <a:off x="6104255" y="2184400"/>
            <a:ext cx="5181600" cy="36341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fr-FR" altLang="en-US" dirty="0">
                <a:solidFill>
                  <a:srgbClr val="0B49CB"/>
                </a:solidFill>
                <a:latin typeface="Bahnschrift SemiBold" panose="020B0502040204020203" charset="0"/>
                <a:cs typeface="Bahnschrift SemiBold" panose="020B0502040204020203" charset="0"/>
              </a:rPr>
              <a:t>US-LanchSites Map Markers</a:t>
            </a:r>
            <a:endParaRPr lang="fr-FR" altLang="en-US" dirty="0">
              <a:solidFill>
                <a:srgbClr val="0B49CB"/>
              </a:solidFill>
              <a:latin typeface="Bahnschrift SemiBold" panose="020B0502040204020203" charset="0"/>
              <a:cs typeface="Bahnschrift SemiBold" panose="020B0502040204020203" charset="0"/>
            </a:endParaRPr>
          </a:p>
        </p:txBody>
      </p:sp>
      <p:pic>
        <p:nvPicPr>
          <p:cNvPr id="8" name="Content Placeholder 7"/>
          <p:cNvPicPr>
            <a:picLocks noChangeAspect="1"/>
          </p:cNvPicPr>
          <p:nvPr>
            <p:ph idx="1"/>
          </p:nvPr>
        </p:nvPicPr>
        <p:blipFill>
          <a:blip r:embed="rId2"/>
          <a:stretch>
            <a:fillRect/>
          </a:stretch>
        </p:blipFill>
        <p:spPr>
          <a:xfrm>
            <a:off x="973455" y="1534795"/>
            <a:ext cx="10245725" cy="4351655"/>
          </a:xfrm>
          <a:prstGeom prst="rect">
            <a:avLst/>
          </a:prstGeom>
        </p:spPr>
      </p:pic>
      <p:sp>
        <p:nvSpPr>
          <p:cNvPr id="9" name="Text Box 8"/>
          <p:cNvSpPr txBox="1"/>
          <p:nvPr/>
        </p:nvSpPr>
        <p:spPr>
          <a:xfrm>
            <a:off x="1564005" y="6079490"/>
            <a:ext cx="8552815" cy="368300"/>
          </a:xfrm>
          <a:prstGeom prst="rect">
            <a:avLst/>
          </a:prstGeom>
          <a:noFill/>
        </p:spPr>
        <p:txBody>
          <a:bodyPr wrap="square" rtlCol="0" anchor="ctr" anchorCtr="0">
            <a:spAutoFit/>
          </a:bodyPr>
          <a:p>
            <a:pPr algn="ctr"/>
            <a:r>
              <a:rPr lang="fr-FR" altLang="en-US">
                <a:latin typeface="Bahnschrift SemiBold" panose="020B0502040204020203" charset="0"/>
                <a:cs typeface="Bahnschrift SemiBold" panose="020B0502040204020203" charset="0"/>
              </a:rPr>
              <a:t>SpaceX Launch Sites are Situated in FL,CA ,UnitedStates</a:t>
            </a:r>
            <a:endParaRPr lang="fr-FR" altLang="en-US">
              <a:latin typeface="Bahnschrift SemiBold" panose="020B0502040204020203" charset="0"/>
              <a:cs typeface="Bahnschrift SemiBold" panose="020B0502040204020203"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fr-FR" altLang="en-US" dirty="0">
                <a:solidFill>
                  <a:srgbClr val="0B49CB"/>
                </a:solidFill>
                <a:latin typeface="Bahnschrift SemiBold" panose="020B0502040204020203" charset="0"/>
                <a:cs typeface="Bahnschrift SemiBold" panose="020B0502040204020203" charset="0"/>
              </a:rPr>
              <a:t>Launch Sites</a:t>
            </a:r>
            <a:endParaRPr lang="fr-FR" altLang="en-US" dirty="0">
              <a:solidFill>
                <a:srgbClr val="0B49CB"/>
              </a:solidFill>
              <a:latin typeface="Bahnschrift SemiBold" panose="020B0502040204020203" charset="0"/>
              <a:cs typeface="Bahnschrift SemiBold" panose="020B0502040204020203" charset="0"/>
            </a:endParaRPr>
          </a:p>
        </p:txBody>
      </p:sp>
      <p:pic>
        <p:nvPicPr>
          <p:cNvPr id="9" name="Content Placeholder 8"/>
          <p:cNvPicPr>
            <a:picLocks noChangeAspect="1"/>
          </p:cNvPicPr>
          <p:nvPr>
            <p:ph sz="half" idx="1"/>
          </p:nvPr>
        </p:nvPicPr>
        <p:blipFill>
          <a:blip r:embed="rId2"/>
          <a:stretch>
            <a:fillRect/>
          </a:stretch>
        </p:blipFill>
        <p:spPr>
          <a:xfrm>
            <a:off x="1760220" y="2183765"/>
            <a:ext cx="5181600" cy="2858770"/>
          </a:xfrm>
          <a:prstGeom prst="rect">
            <a:avLst/>
          </a:prstGeom>
        </p:spPr>
      </p:pic>
      <p:pic>
        <p:nvPicPr>
          <p:cNvPr id="11" name="Content Placeholder 10"/>
          <p:cNvPicPr>
            <a:picLocks noChangeAspect="1"/>
          </p:cNvPicPr>
          <p:nvPr>
            <p:ph sz="half" idx="2"/>
          </p:nvPr>
        </p:nvPicPr>
        <p:blipFill>
          <a:blip r:embed="rId3"/>
          <a:srcRect l="4283" t="12514" r="8529" b="15954"/>
          <a:stretch>
            <a:fillRect/>
          </a:stretch>
        </p:blipFill>
        <p:spPr>
          <a:xfrm>
            <a:off x="7983220" y="2547620"/>
            <a:ext cx="1486535" cy="2773045"/>
          </a:xfrm>
          <a:prstGeom prst="rect">
            <a:avLst/>
          </a:prstGeom>
        </p:spPr>
      </p:pic>
      <p:sp>
        <p:nvSpPr>
          <p:cNvPr id="13" name="Text Box 12"/>
          <p:cNvSpPr txBox="1"/>
          <p:nvPr/>
        </p:nvSpPr>
        <p:spPr>
          <a:xfrm>
            <a:off x="2861945" y="5182235"/>
            <a:ext cx="2802255" cy="368300"/>
          </a:xfrm>
          <a:prstGeom prst="rect">
            <a:avLst/>
          </a:prstGeom>
          <a:noFill/>
        </p:spPr>
        <p:txBody>
          <a:bodyPr wrap="square" rtlCol="0">
            <a:spAutoFit/>
          </a:bodyPr>
          <a:p>
            <a:pPr algn="ctr"/>
            <a:r>
              <a:rPr lang="fr-FR" altLang="en-US" b="1" i="1"/>
              <a:t>Florida Launch Site</a:t>
            </a:r>
            <a:endParaRPr lang="fr-FR" altLang="en-US" b="1" i="1"/>
          </a:p>
        </p:txBody>
      </p:sp>
      <p:sp>
        <p:nvSpPr>
          <p:cNvPr id="14" name="Text Box 13"/>
          <p:cNvSpPr txBox="1"/>
          <p:nvPr/>
        </p:nvSpPr>
        <p:spPr>
          <a:xfrm>
            <a:off x="4123690" y="5921375"/>
            <a:ext cx="3859530" cy="645160"/>
          </a:xfrm>
          <a:prstGeom prst="rect">
            <a:avLst/>
          </a:prstGeom>
          <a:noFill/>
        </p:spPr>
        <p:txBody>
          <a:bodyPr wrap="square" rtlCol="0">
            <a:spAutoFit/>
          </a:bodyPr>
          <a:p>
            <a:r>
              <a:rPr lang="fr-FR" altLang="en-US">
                <a:gradFill>
                  <a:gsLst>
                    <a:gs pos="0">
                      <a:srgbClr val="14CD68"/>
                    </a:gs>
                    <a:gs pos="100000">
                      <a:srgbClr val="0B6E38"/>
                    </a:gs>
                  </a:gsLst>
                  <a:lin scaled="0"/>
                </a:gradFill>
                <a:latin typeface="Bahnschrift SemiBold" panose="020B0502040204020203" charset="0"/>
                <a:cs typeface="Bahnschrift SemiBold" panose="020B0502040204020203" charset="0"/>
              </a:rPr>
              <a:t>Green Marker</a:t>
            </a:r>
            <a:r>
              <a:rPr lang="fr-FR" altLang="en-US">
                <a:latin typeface="Bahnschrift SemiBold" panose="020B0502040204020203" charset="0"/>
                <a:cs typeface="Bahnschrift SemiBold" panose="020B0502040204020203" charset="0"/>
              </a:rPr>
              <a:t>: Mission Success</a:t>
            </a:r>
            <a:endParaRPr lang="fr-FR" altLang="en-US">
              <a:latin typeface="Bahnschrift SemiBold" panose="020B0502040204020203" charset="0"/>
              <a:cs typeface="Bahnschrift SemiBold" panose="020B0502040204020203" charset="0"/>
            </a:endParaRPr>
          </a:p>
          <a:p>
            <a:r>
              <a:rPr lang="fr-FR" altLang="en-US">
                <a:solidFill>
                  <a:srgbClr val="FF0000"/>
                </a:solidFill>
                <a:latin typeface="Bahnschrift SemiBold" panose="020B0502040204020203" charset="0"/>
                <a:cs typeface="Bahnschrift SemiBold" panose="020B0502040204020203" charset="0"/>
              </a:rPr>
              <a:t>Red Marker</a:t>
            </a:r>
            <a:r>
              <a:rPr lang="fr-FR" altLang="en-US">
                <a:latin typeface="Bahnschrift SemiBold" panose="020B0502040204020203" charset="0"/>
                <a:cs typeface="Bahnschrift SemiBold" panose="020B0502040204020203" charset="0"/>
              </a:rPr>
              <a:t>: Mission Failure</a:t>
            </a:r>
            <a:endParaRPr lang="fr-FR" altLang="en-US">
              <a:latin typeface="Bahnschrift SemiBold" panose="020B0502040204020203" charset="0"/>
              <a:cs typeface="Bahnschrift SemiBold" panose="020B0502040204020203"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sym typeface="+mn-ea"/>
              </a:rPr>
              <a:t>Launch Site</a:t>
            </a:r>
            <a:r>
              <a:rPr lang="fr-FR" altLang="en-US" dirty="0">
                <a:solidFill>
                  <a:srgbClr val="0B49CB"/>
                </a:solidFill>
                <a:latin typeface="Bahnschrift SemiBold" panose="020B0502040204020203" charset="0"/>
                <a:cs typeface="Bahnschrift SemiBold" panose="020B0502040204020203" charset="0"/>
                <a:sym typeface="+mn-ea"/>
              </a:rPr>
              <a:t>-</a:t>
            </a:r>
            <a:r>
              <a:rPr lang="en-US" dirty="0">
                <a:solidFill>
                  <a:srgbClr val="0B49CB"/>
                </a:solidFill>
                <a:latin typeface="Bahnschrift SemiBold" panose="020B0502040204020203" charset="0"/>
                <a:cs typeface="Bahnschrift SemiBold" panose="020B0502040204020203" charset="0"/>
                <a:sym typeface="+mn-ea"/>
              </a:rPr>
              <a:t>landmarks</a:t>
            </a:r>
            <a:r>
              <a:rPr lang="fr-FR" altLang="en-US" dirty="0">
                <a:solidFill>
                  <a:srgbClr val="0B49CB"/>
                </a:solidFill>
                <a:latin typeface="Bahnschrift SemiBold" panose="020B0502040204020203" charset="0"/>
                <a:cs typeface="Bahnschrift SemiBold" panose="020B0502040204020203" charset="0"/>
                <a:sym typeface="+mn-ea"/>
              </a:rPr>
              <a:t> Distance</a:t>
            </a:r>
            <a:endParaRPr lang="fr-FR" altLang="en-US" dirty="0">
              <a:solidFill>
                <a:srgbClr val="0B49CB"/>
              </a:solidFill>
              <a:latin typeface="Bahnschrift SemiBold" panose="020B0502040204020203" charset="0"/>
              <a:cs typeface="Bahnschrift SemiBold" panose="020B0502040204020203" charset="0"/>
              <a:sym typeface="+mn-ea"/>
            </a:endParaRPr>
          </a:p>
        </p:txBody>
      </p:sp>
      <p:pic>
        <p:nvPicPr>
          <p:cNvPr id="7" name="Content Placeholder 3"/>
          <p:cNvPicPr>
            <a:picLocks noGrp="1" noChangeAspect="1"/>
          </p:cNvPicPr>
          <p:nvPr>
            <p:ph sz="half" idx="2"/>
          </p:nvPr>
        </p:nvPicPr>
        <p:blipFill>
          <a:blip r:embed="rId2"/>
          <a:stretch>
            <a:fillRect/>
          </a:stretch>
        </p:blipFill>
        <p:spPr>
          <a:xfrm>
            <a:off x="1842135" y="2173605"/>
            <a:ext cx="8371205" cy="3592195"/>
          </a:xfrm>
          <a:prstGeom prst="rect">
            <a:avLst/>
          </a:prstGeom>
        </p:spPr>
      </p:pic>
      <p:sp>
        <p:nvSpPr>
          <p:cNvPr id="11" name="Text Box 10"/>
          <p:cNvSpPr txBox="1"/>
          <p:nvPr/>
        </p:nvSpPr>
        <p:spPr>
          <a:xfrm>
            <a:off x="3080385" y="6054725"/>
            <a:ext cx="4973955" cy="368300"/>
          </a:xfrm>
          <a:prstGeom prst="rect">
            <a:avLst/>
          </a:prstGeom>
          <a:noFill/>
        </p:spPr>
        <p:txBody>
          <a:bodyPr wrap="square" rtlCol="0">
            <a:spAutoFit/>
          </a:bodyPr>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838200" y="1825625"/>
            <a:ext cx="10499090" cy="991235"/>
          </a:xfrm>
          <a:prstGeom prst="rect">
            <a:avLst/>
          </a:prstGeom>
        </p:spPr>
        <p:txBody>
          <a:bodyPr lIns="91440" tIns="45720" rIns="91440" bIns="45720" anchor="ctr" anchorCtr="0">
            <a:normAutofit/>
          </a:bodyPr>
          <a:lstStyle/>
          <a:p>
            <a:pPr marL="0" indent="0" algn="ctr">
              <a:lnSpc>
                <a:spcPct val="100000"/>
              </a:lnSpc>
              <a:spcBef>
                <a:spcPts val="1400"/>
              </a:spcBef>
              <a:buNone/>
            </a:pPr>
            <a:r>
              <a:rPr lang="fr-FR" altLang="en-US" sz="2200" dirty="0">
                <a:solidFill>
                  <a:schemeClr val="accent3">
                    <a:lumMod val="25000"/>
                  </a:schemeClr>
                </a:solidFill>
                <a:latin typeface="Bahnschrift SemiBold" panose="020B0502040204020203" charset="0"/>
                <a:cs typeface="Bahnschrift SemiBold" panose="020B0502040204020203" charset="0"/>
              </a:rPr>
              <a:t>Most Succesful Launches Happened in KSC LC-39A Site </a:t>
            </a:r>
            <a:endParaRPr lang="fr-FR" altLang="en-US" sz="2200" dirty="0">
              <a:solidFill>
                <a:schemeClr val="accent3">
                  <a:lumMod val="25000"/>
                </a:schemeClr>
              </a:solidFill>
              <a:latin typeface="Bahnschrift SemiBold" panose="020B0502040204020203" charset="0"/>
              <a:cs typeface="Bahnschrift SemiBold" panose="020B0502040204020203"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sym typeface="+mn-ea"/>
              </a:rPr>
              <a:t>Pie chart showing the success percentage achieved by each launch site</a:t>
            </a:r>
            <a:endParaRPr lang="en-US" dirty="0">
              <a:solidFill>
                <a:srgbClr val="0B49CB"/>
              </a:solidFill>
              <a:latin typeface="Bahnschrift SemiBold" panose="020B0502040204020203" charset="0"/>
              <a:cs typeface="Bahnschrift SemiBold" panose="020B0502040204020203" charset="0"/>
              <a:sym typeface="+mn-ea"/>
            </a:endParaRPr>
          </a:p>
        </p:txBody>
      </p:sp>
      <p:pic>
        <p:nvPicPr>
          <p:cNvPr id="4" name="Content Placeholder 3" descr="tempsnip"/>
          <p:cNvPicPr>
            <a:picLocks noChangeAspect="1"/>
          </p:cNvPicPr>
          <p:nvPr>
            <p:ph sz="half" idx="2"/>
          </p:nvPr>
        </p:nvPicPr>
        <p:blipFill>
          <a:blip r:embed="rId2"/>
          <a:stretch>
            <a:fillRect/>
          </a:stretch>
        </p:blipFill>
        <p:spPr>
          <a:xfrm>
            <a:off x="2940050" y="2816860"/>
            <a:ext cx="6311900" cy="33178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Introduction</a:t>
            </a:r>
            <a:endParaRPr lang="en-US" dirty="0">
              <a:solidFill>
                <a:srgbClr val="0B49CB"/>
              </a:solidFill>
              <a:latin typeface="Bahnschrift SemiBold" panose="020B0502040204020203" charset="0"/>
              <a:cs typeface="Bahnschrift SemiBold" panose="020B0502040204020203" charset="0"/>
            </a:endParaRPr>
          </a:p>
        </p:txBody>
      </p:sp>
      <p:sp>
        <p:nvSpPr>
          <p:cNvPr id="5" name="Content Placeholder 2"/>
          <p:cNvSpPr txBox="1"/>
          <p:nvPr/>
        </p:nvSpPr>
        <p:spPr>
          <a:xfrm>
            <a:off x="914400" y="1502410"/>
            <a:ext cx="10217150" cy="511810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gn="l">
              <a:lnSpc>
                <a:spcPct val="100000"/>
              </a:lnSpc>
              <a:spcBef>
                <a:spcPts val="1400"/>
              </a:spcBef>
            </a:pPr>
            <a:r>
              <a:rPr lang="en-US" sz="1600" dirty="0">
                <a:solidFill>
                  <a:schemeClr val="accent3">
                    <a:lumMod val="25000"/>
                  </a:schemeClr>
                </a:solidFill>
                <a:latin typeface="Bahnschrift SemiBold" panose="020B0502040204020203" charset="0"/>
                <a:cs typeface="Bahnschrift SemiBold" panose="020B0502040204020203" charset="0"/>
                <a:sym typeface="+mn-ea"/>
              </a:rPr>
              <a:t>Summary of methodologies</a:t>
            </a:r>
            <a:endParaRPr lang="en-US" sz="1600" dirty="0">
              <a:solidFill>
                <a:schemeClr val="accent3">
                  <a:lumMod val="25000"/>
                </a:schemeClr>
              </a:solidFill>
              <a:latin typeface="Bahnschrift SemiBold" panose="020B0502040204020203" charset="0"/>
              <a:cs typeface="Bahnschrift SemiBol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SemiBold" panose="020B0502040204020203" charset="0"/>
                <a:cs typeface="Bahnschrift SemiBold" panose="020B0502040204020203" charset="0"/>
                <a:sym typeface="+mn-ea"/>
              </a:rPr>
              <a:t>Data Collection through API</a:t>
            </a:r>
            <a:endParaRPr lang="en-US" sz="1600" dirty="0">
              <a:solidFill>
                <a:schemeClr val="accent3">
                  <a:lumMod val="25000"/>
                </a:schemeClr>
              </a:solidFill>
              <a:latin typeface="Bahnschrift SemiBold" panose="020B0502040204020203" charset="0"/>
              <a:cs typeface="Bahnschrift SemiBol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SemiBold" panose="020B0502040204020203" charset="0"/>
                <a:cs typeface="Bahnschrift SemiBold" panose="020B0502040204020203" charset="0"/>
                <a:sym typeface="+mn-ea"/>
              </a:rPr>
              <a:t>Data Collection with Web Scraping</a:t>
            </a:r>
            <a:endParaRPr lang="en-US" sz="1600" dirty="0">
              <a:solidFill>
                <a:schemeClr val="accent3">
                  <a:lumMod val="25000"/>
                </a:schemeClr>
              </a:solidFill>
              <a:latin typeface="Bahnschrift SemiBold" panose="020B0502040204020203" charset="0"/>
              <a:cs typeface="Bahnschrift SemiBol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SemiBold" panose="020B0502040204020203" charset="0"/>
                <a:cs typeface="Bahnschrift SemiBold" panose="020B0502040204020203" charset="0"/>
                <a:sym typeface="+mn-ea"/>
              </a:rPr>
              <a:t>Data Wrangling</a:t>
            </a:r>
            <a:endParaRPr lang="en-US" sz="1600" dirty="0">
              <a:solidFill>
                <a:schemeClr val="accent3">
                  <a:lumMod val="25000"/>
                </a:schemeClr>
              </a:solidFill>
              <a:latin typeface="Bahnschrift SemiBold" panose="020B0502040204020203" charset="0"/>
              <a:cs typeface="Bahnschrift SemiBol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SemiBold" panose="020B0502040204020203" charset="0"/>
                <a:cs typeface="Bahnschrift SemiBold" panose="020B0502040204020203" charset="0"/>
                <a:sym typeface="+mn-ea"/>
              </a:rPr>
              <a:t>Exploratory Data Analysis with SQL</a:t>
            </a:r>
            <a:endParaRPr lang="en-US" sz="1600" dirty="0">
              <a:solidFill>
                <a:schemeClr val="accent3">
                  <a:lumMod val="25000"/>
                </a:schemeClr>
              </a:solidFill>
              <a:latin typeface="Bahnschrift SemiBold" panose="020B0502040204020203" charset="0"/>
              <a:cs typeface="Bahnschrift SemiBol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SemiBold" panose="020B0502040204020203" charset="0"/>
                <a:cs typeface="Bahnschrift SemiBold" panose="020B0502040204020203" charset="0"/>
                <a:sym typeface="+mn-ea"/>
              </a:rPr>
              <a:t>Exploratory Data Analysis with Data Visualization</a:t>
            </a:r>
            <a:endParaRPr lang="en-US" sz="1600" dirty="0">
              <a:solidFill>
                <a:schemeClr val="accent3">
                  <a:lumMod val="25000"/>
                </a:schemeClr>
              </a:solidFill>
              <a:latin typeface="Bahnschrift SemiBold" panose="020B0502040204020203" charset="0"/>
              <a:cs typeface="Bahnschrift SemiBol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SemiBold" panose="020B0502040204020203" charset="0"/>
                <a:cs typeface="Bahnschrift SemiBold" panose="020B0502040204020203" charset="0"/>
                <a:sym typeface="+mn-ea"/>
              </a:rPr>
              <a:t>Interactive Visual Analytics with Folium</a:t>
            </a:r>
            <a:endParaRPr lang="en-US" sz="1600" dirty="0">
              <a:solidFill>
                <a:schemeClr val="accent3">
                  <a:lumMod val="25000"/>
                </a:schemeClr>
              </a:solidFill>
              <a:latin typeface="Bahnschrift SemiBold" panose="020B0502040204020203" charset="0"/>
              <a:cs typeface="Bahnschrift SemiBol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SemiBold" panose="020B0502040204020203" charset="0"/>
                <a:cs typeface="Bahnschrift SemiBold" panose="020B0502040204020203" charset="0"/>
                <a:sym typeface="+mn-ea"/>
              </a:rPr>
              <a:t>Machine Learning Prediction</a:t>
            </a:r>
            <a:endParaRPr lang="en-US" sz="1600" dirty="0">
              <a:solidFill>
                <a:schemeClr val="accent3">
                  <a:lumMod val="25000"/>
                </a:schemeClr>
              </a:solidFill>
              <a:latin typeface="Bahnschrift SemiBold" panose="020B0502040204020203" charset="0"/>
              <a:cs typeface="Bahnschrift SemiBold" panose="020B0502040204020203" charset="0"/>
            </a:endParaRPr>
          </a:p>
          <a:p>
            <a:pPr algn="l">
              <a:lnSpc>
                <a:spcPct val="100000"/>
              </a:lnSpc>
              <a:spcBef>
                <a:spcPts val="1400"/>
              </a:spcBef>
              <a:buFont typeface="Arial" panose="020B0604020202020204" pitchFamily="34" charset="0"/>
              <a:buChar char="•"/>
            </a:pPr>
            <a:r>
              <a:rPr lang="en-US" sz="1600" dirty="0">
                <a:solidFill>
                  <a:schemeClr val="accent3">
                    <a:lumMod val="25000"/>
                  </a:schemeClr>
                </a:solidFill>
                <a:latin typeface="Bahnschrift SemiBold" panose="020B0502040204020203" charset="0"/>
                <a:cs typeface="Bahnschrift SemiBold" panose="020B0502040204020203" charset="0"/>
                <a:sym typeface="+mn-ea"/>
              </a:rPr>
              <a:t>Summary of all results</a:t>
            </a:r>
            <a:endParaRPr lang="en-US" sz="1600" dirty="0">
              <a:solidFill>
                <a:schemeClr val="accent3">
                  <a:lumMod val="25000"/>
                </a:schemeClr>
              </a:solidFill>
              <a:latin typeface="Bahnschrift SemiBold" panose="020B0502040204020203" charset="0"/>
              <a:cs typeface="Bahnschrift SemiBol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SemiBold" panose="020B0502040204020203" charset="0"/>
                <a:cs typeface="Bahnschrift SemiBold" panose="020B0502040204020203" charset="0"/>
                <a:sym typeface="+mn-ea"/>
              </a:rPr>
              <a:t>Exploratory Data Analysis result</a:t>
            </a:r>
            <a:endParaRPr lang="en-US" sz="1600" dirty="0">
              <a:solidFill>
                <a:schemeClr val="accent3">
                  <a:lumMod val="25000"/>
                </a:schemeClr>
              </a:solidFill>
              <a:latin typeface="Bahnschrift SemiBold" panose="020B0502040204020203" charset="0"/>
              <a:cs typeface="Bahnschrift SemiBol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SemiBold" panose="020B0502040204020203" charset="0"/>
                <a:cs typeface="Bahnschrift SemiBold" panose="020B0502040204020203" charset="0"/>
                <a:sym typeface="+mn-ea"/>
              </a:rPr>
              <a:t>Interactive analytics in screenshots</a:t>
            </a:r>
            <a:endParaRPr lang="en-US" sz="1600" dirty="0">
              <a:solidFill>
                <a:schemeClr val="accent3">
                  <a:lumMod val="25000"/>
                </a:schemeClr>
              </a:solidFill>
              <a:latin typeface="Bahnschrift SemiBold" panose="020B0502040204020203" charset="0"/>
              <a:cs typeface="Bahnschrift SemiBol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SemiBold" panose="020B0502040204020203" charset="0"/>
                <a:cs typeface="Bahnschrift SemiBold" panose="020B0502040204020203" charset="0"/>
                <a:sym typeface="+mn-ea"/>
              </a:rPr>
              <a:t>Predictive Analytics result</a:t>
            </a:r>
            <a:endParaRPr lang="en-US" sz="1600" dirty="0">
              <a:solidFill>
                <a:schemeClr val="accent3">
                  <a:lumMod val="25000"/>
                </a:schemeClr>
              </a:solidFill>
              <a:latin typeface="Bahnschrift SemiBold" panose="020B0502040204020203" charset="0"/>
              <a:cs typeface="Bahnschrift SemiBold" panose="020B0502040204020203" charset="0"/>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xfrm>
            <a:off x="850900" y="1825625"/>
            <a:ext cx="10462260" cy="957580"/>
          </a:xfrm>
          <a:prstGeom prst="rect">
            <a:avLst/>
          </a:prstGeom>
        </p:spPr>
        <p:txBody>
          <a:bodyPr lIns="91440" tIns="45720" rIns="91440" bIns="45720" anchor="ctr" anchorCtr="0">
            <a:normAutofit/>
          </a:bodyPr>
          <a:lstStyle/>
          <a:p>
            <a:pPr marL="0" indent="0" algn="ctr">
              <a:lnSpc>
                <a:spcPct val="80000"/>
              </a:lnSpc>
              <a:spcBef>
                <a:spcPts val="1400"/>
              </a:spcBef>
              <a:buNone/>
            </a:pPr>
            <a:r>
              <a:rPr lang="fr-FR" altLang="en-US" dirty="0">
                <a:solidFill>
                  <a:schemeClr val="accent3">
                    <a:lumMod val="25000"/>
                  </a:schemeClr>
                </a:solidFill>
                <a:latin typeface="Bahnschrift SemiBold" panose="020B0502040204020203" charset="0"/>
                <a:cs typeface="Bahnschrift SemiBold" panose="020B0502040204020203" charset="0"/>
                <a:sym typeface="+mn-ea"/>
              </a:rPr>
              <a:t>KSC LC-39A Site Achieved a 76.9%/23.1% Sucess/Failure Rate</a:t>
            </a:r>
            <a:endParaRPr lang="fr-FR" altLang="en-US"/>
          </a:p>
        </p:txBody>
      </p:sp>
      <p:sp>
        <p:nvSpPr>
          <p:cNvPr id="8" name="Title 1"/>
          <p:cNvSpPr txBox="1"/>
          <p:nvPr/>
        </p:nvSpPr>
        <p:spPr>
          <a:xfrm>
            <a:off x="797316"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fr-FR" altLang="en-US" dirty="0">
                <a:solidFill>
                  <a:srgbClr val="0B49CB"/>
                </a:solidFill>
                <a:latin typeface="Bahnschrift SemiBold" panose="020B0502040204020203" charset="0"/>
                <a:cs typeface="Bahnschrift SemiBold" panose="020B0502040204020203" charset="0"/>
              </a:rPr>
              <a:t>KSC LC-39A Site Success/Failure Rate</a:t>
            </a:r>
            <a:endParaRPr lang="fr-FR" altLang="en-US" dirty="0">
              <a:solidFill>
                <a:srgbClr val="0B49CB"/>
              </a:solidFill>
              <a:latin typeface="Bahnschrift SemiBold" panose="020B0502040204020203" charset="0"/>
              <a:cs typeface="Bahnschrift SemiBold" panose="020B0502040204020203" charset="0"/>
            </a:endParaRPr>
          </a:p>
        </p:txBody>
      </p:sp>
      <p:pic>
        <p:nvPicPr>
          <p:cNvPr id="2" name="Content Placeholder 1" descr="tempsnip"/>
          <p:cNvPicPr>
            <a:picLocks noChangeAspect="1"/>
          </p:cNvPicPr>
          <p:nvPr>
            <p:ph sz="half" idx="2"/>
          </p:nvPr>
        </p:nvPicPr>
        <p:blipFill>
          <a:blip r:embed="rId2"/>
          <a:stretch>
            <a:fillRect/>
          </a:stretch>
        </p:blipFill>
        <p:spPr>
          <a:xfrm>
            <a:off x="2880995" y="3108325"/>
            <a:ext cx="6430645" cy="29972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4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Bahnschrift SemiBold" panose="020B0502040204020203" charset="0"/>
                <a:ea typeface="+mj-ea"/>
                <a:cs typeface="Bahnschrift SemiBold" panose="020B0502040204020203" charset="0"/>
                <a:sym typeface="+mn-ea"/>
              </a:rPr>
              <a:t>Scatter plot of Payload vs Launch Outcome for all sites, with different payload selected in the range slider</a:t>
            </a:r>
            <a:endParaRPr lang="en-US" dirty="0">
              <a:solidFill>
                <a:srgbClr val="0B49CB"/>
              </a:solidFill>
              <a:latin typeface="Bahnschrift SemiBold" panose="020B0502040204020203" charset="0"/>
              <a:ea typeface="+mj-ea"/>
              <a:cs typeface="Bahnschrift SemiBold" panose="020B0502040204020203" charset="0"/>
              <a:sym typeface="+mn-ea"/>
            </a:endParaRPr>
          </a:p>
        </p:txBody>
      </p:sp>
      <p:pic>
        <p:nvPicPr>
          <p:cNvPr id="2" name="Content Placeholder 1"/>
          <p:cNvPicPr>
            <a:picLocks noChangeAspect="1"/>
          </p:cNvPicPr>
          <p:nvPr>
            <p:ph sz="half" idx="2"/>
          </p:nvPr>
        </p:nvPicPr>
        <p:blipFill>
          <a:blip r:embed="rId2"/>
          <a:stretch>
            <a:fillRect/>
          </a:stretch>
        </p:blipFill>
        <p:spPr>
          <a:xfrm>
            <a:off x="1397000" y="2165985"/>
            <a:ext cx="9262110" cy="348488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Classification Accuracy</a:t>
            </a:r>
            <a:endParaRPr lang="en-US" dirty="0">
              <a:solidFill>
                <a:srgbClr val="0B49CB"/>
              </a:solidFill>
              <a:latin typeface="Bahnschrift SemiBold" panose="020B0502040204020203" charset="0"/>
              <a:cs typeface="Bahnschrift SemiBold" panose="020B0502040204020203" charset="0"/>
            </a:endParaRPr>
          </a:p>
        </p:txBody>
      </p:sp>
      <p:pic>
        <p:nvPicPr>
          <p:cNvPr id="3" name="Content Placeholder 2"/>
          <p:cNvPicPr>
            <a:picLocks noChangeAspect="1"/>
          </p:cNvPicPr>
          <p:nvPr>
            <p:ph idx="1"/>
          </p:nvPr>
        </p:nvPicPr>
        <p:blipFill>
          <a:blip r:embed="rId2"/>
          <a:stretch>
            <a:fillRect/>
          </a:stretch>
        </p:blipFill>
        <p:spPr>
          <a:xfrm>
            <a:off x="838200" y="2438400"/>
            <a:ext cx="10515600" cy="3124835"/>
          </a:xfrm>
          <a:prstGeom prst="rect">
            <a:avLst/>
          </a:prstGeom>
        </p:spPr>
      </p:pic>
      <p:sp>
        <p:nvSpPr>
          <p:cNvPr id="6" name="Text Box 5"/>
          <p:cNvSpPr txBox="1"/>
          <p:nvPr/>
        </p:nvSpPr>
        <p:spPr>
          <a:xfrm>
            <a:off x="2857500" y="5686425"/>
            <a:ext cx="6330315" cy="645160"/>
          </a:xfrm>
          <a:prstGeom prst="rect">
            <a:avLst/>
          </a:prstGeom>
          <a:noFill/>
        </p:spPr>
        <p:txBody>
          <a:bodyPr wrap="square" rtlCol="0" anchor="ctr" anchorCtr="0">
            <a:spAutoFit/>
          </a:bodyPr>
          <a:p>
            <a:pPr algn="ctr"/>
            <a:r>
              <a:rPr lang="fr-FR" altLang="en-US">
                <a:latin typeface="Bahnschrift SemiBold" panose="020B0502040204020203" charset="0"/>
                <a:cs typeface="Bahnschrift SemiBold" panose="020B0502040204020203" charset="0"/>
              </a:rPr>
              <a:t>The Best Model Accuracy Was Obtained Through DecisionTree  With A Score of ~0.87</a:t>
            </a:r>
            <a:endParaRPr lang="fr-FR" altLang="en-US">
              <a:latin typeface="Bahnschrift SemiBold" panose="020B0502040204020203" charset="0"/>
              <a:cs typeface="Bahnschrift SemiBold" panose="020B0502040204020203"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Confusion Matrix</a:t>
            </a:r>
            <a:endParaRPr lang="en-US" dirty="0">
              <a:solidFill>
                <a:srgbClr val="0B49CB"/>
              </a:solidFill>
              <a:latin typeface="Bahnschrift SemiBold" panose="020B0502040204020203" charset="0"/>
              <a:cs typeface="Bahnschrift SemiBold" panose="020B0502040204020203" charset="0"/>
            </a:endParaRPr>
          </a:p>
        </p:txBody>
      </p:sp>
      <p:sp>
        <p:nvSpPr>
          <p:cNvPr id="2" name="Content Placeholder 4"/>
          <p:cNvSpPr>
            <a:spLocks noGrp="1"/>
          </p:cNvSpPr>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The confusion matrix for the decision tree classifier demonstrates that the classifier can differentiate between the various classes. The main issue is false positives. i.e., the classifier considers an unsuccessful landing to be a successful landing.</a:t>
            </a:r>
            <a:endParaRPr lang="en-US" sz="2200" dirty="0">
              <a:solidFill>
                <a:schemeClr val="accent3">
                  <a:lumMod val="25000"/>
                </a:schemeClr>
              </a:solidFill>
              <a:latin typeface="Bahnschrift SemiBold" panose="020B0502040204020203" charset="0"/>
              <a:cs typeface="Bahnschrift SemiBold" panose="020B0502040204020203" charset="0"/>
            </a:endParaRPr>
          </a:p>
        </p:txBody>
      </p:sp>
      <p:pic>
        <p:nvPicPr>
          <p:cNvPr id="3" name="Content Placeholder 2"/>
          <p:cNvPicPr>
            <a:picLocks noChangeAspect="1"/>
          </p:cNvPicPr>
          <p:nvPr>
            <p:ph idx="1"/>
          </p:nvPr>
        </p:nvPicPr>
        <p:blipFill>
          <a:blip r:embed="rId2"/>
          <a:stretch>
            <a:fillRect/>
          </a:stretch>
        </p:blipFill>
        <p:spPr>
          <a:xfrm>
            <a:off x="7533005" y="2199005"/>
            <a:ext cx="3752850" cy="271462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Conclusions</a:t>
            </a:r>
            <a:endParaRPr lang="en-US" dirty="0">
              <a:solidFill>
                <a:srgbClr val="0B49CB"/>
              </a:solidFill>
              <a:latin typeface="Bahnschrift SemiBold" panose="020B0502040204020203" charset="0"/>
              <a:cs typeface="Bahnschrift SemiBold" panose="020B0502040204020203" charset="0"/>
            </a:endParaRPr>
          </a:p>
        </p:txBody>
      </p:sp>
      <p:sp>
        <p:nvSpPr>
          <p:cNvPr id="2" name="Text Box 1"/>
          <p:cNvSpPr txBox="1"/>
          <p:nvPr/>
        </p:nvSpPr>
        <p:spPr>
          <a:xfrm>
            <a:off x="770255" y="1825625"/>
            <a:ext cx="6589395" cy="4036060"/>
          </a:xfrm>
          <a:prstGeom prst="rect">
            <a:avLst/>
          </a:prstGeom>
          <a:noFill/>
        </p:spPr>
        <p:txBody>
          <a:bodyPr wrap="square" rtlCol="0" anchor="t">
            <a:spAutoFit/>
          </a:bodyPr>
          <a:p>
            <a:pPr marL="0" indent="0">
              <a:lnSpc>
                <a:spcPct val="100000"/>
              </a:lnSpc>
              <a:spcBef>
                <a:spcPts val="1400"/>
              </a:spcBef>
              <a:buNone/>
            </a:pPr>
            <a:r>
              <a:rPr lang="en-US" dirty="0">
                <a:solidFill>
                  <a:schemeClr val="accent3">
                    <a:lumMod val="25000"/>
                  </a:schemeClr>
                </a:solidFill>
                <a:latin typeface="Bahnschrift SemiBold" panose="020B0502040204020203" charset="0"/>
                <a:cs typeface="Bahnschrift SemiBold" panose="020B0502040204020203" charset="0"/>
                <a:sym typeface="+mn-ea"/>
              </a:rPr>
              <a:t>We can draw the following conclusion: </a:t>
            </a:r>
            <a:endParaRPr lang="en-US" dirty="0">
              <a:solidFill>
                <a:schemeClr val="accent3">
                  <a:lumMod val="25000"/>
                </a:schemeClr>
              </a:solidFill>
              <a:latin typeface="Bahnschrift SemiBold" panose="020B0502040204020203" charset="0"/>
              <a:cs typeface="Bahnschrift SemiBold" panose="020B0502040204020203" charset="0"/>
              <a:sym typeface="+mn-ea"/>
            </a:endParaRPr>
          </a:p>
          <a:p>
            <a:pPr marL="285750" indent="-285750">
              <a:lnSpc>
                <a:spcPct val="100000"/>
              </a:lnSpc>
              <a:spcBef>
                <a:spcPts val="1400"/>
              </a:spcBef>
              <a:buFont typeface="Arial" panose="020B0604020202020204" pitchFamily="34" charset="0"/>
              <a:buChar char="•"/>
            </a:pPr>
            <a:r>
              <a:rPr lang="en-US" dirty="0">
                <a:solidFill>
                  <a:schemeClr val="accent3">
                    <a:lumMod val="25000"/>
                  </a:schemeClr>
                </a:solidFill>
                <a:latin typeface="Bahnschrift SemiBold" panose="020B0502040204020203" charset="0"/>
                <a:cs typeface="Bahnschrift SemiBold" panose="020B0502040204020203" charset="0"/>
                <a:sym typeface="+mn-ea"/>
              </a:rPr>
              <a:t>A launch site's success rate increases with the size of the flight quantity.</a:t>
            </a:r>
            <a:endParaRPr lang="en-US" dirty="0">
              <a:solidFill>
                <a:schemeClr val="accent3">
                  <a:lumMod val="25000"/>
                </a:schemeClr>
              </a:solidFill>
              <a:latin typeface="Bahnschrift SemiBold" panose="020B0502040204020203" charset="0"/>
              <a:cs typeface="Bahnschrift SemiBold" panose="020B0502040204020203" charset="0"/>
              <a:sym typeface="+mn-ea"/>
            </a:endParaRPr>
          </a:p>
          <a:p>
            <a:pPr marL="285750" indent="-285750">
              <a:lnSpc>
                <a:spcPct val="100000"/>
              </a:lnSpc>
              <a:spcBef>
                <a:spcPts val="1400"/>
              </a:spcBef>
              <a:buFont typeface="Arial" panose="020B0604020202020204" pitchFamily="34" charset="0"/>
              <a:buChar char="•"/>
            </a:pPr>
            <a:r>
              <a:rPr lang="en-US" dirty="0">
                <a:solidFill>
                  <a:schemeClr val="accent3">
                    <a:lumMod val="25000"/>
                  </a:schemeClr>
                </a:solidFill>
                <a:latin typeface="Bahnschrift SemiBold" panose="020B0502040204020203" charset="0"/>
                <a:cs typeface="Bahnschrift SemiBold" panose="020B0502040204020203" charset="0"/>
                <a:sym typeface="+mn-ea"/>
              </a:rPr>
              <a:t> From 2013 through 2020, the success rate of new product launches is expected to rise.</a:t>
            </a:r>
            <a:endParaRPr lang="en-US" dirty="0">
              <a:solidFill>
                <a:schemeClr val="accent3">
                  <a:lumMod val="25000"/>
                </a:schemeClr>
              </a:solidFill>
              <a:latin typeface="Bahnschrift SemiBold" panose="020B0502040204020203" charset="0"/>
              <a:cs typeface="Bahnschrift SemiBold" panose="020B0502040204020203" charset="0"/>
              <a:sym typeface="+mn-ea"/>
            </a:endParaRPr>
          </a:p>
          <a:p>
            <a:pPr marL="285750" indent="-285750">
              <a:lnSpc>
                <a:spcPct val="100000"/>
              </a:lnSpc>
              <a:spcBef>
                <a:spcPts val="1400"/>
              </a:spcBef>
              <a:buFont typeface="Arial" panose="020B0604020202020204" pitchFamily="34" charset="0"/>
              <a:buChar char="•"/>
            </a:pPr>
            <a:r>
              <a:rPr lang="en-US" dirty="0">
                <a:solidFill>
                  <a:schemeClr val="accent3">
                    <a:lumMod val="25000"/>
                  </a:schemeClr>
                </a:solidFill>
                <a:latin typeface="Bahnschrift SemiBold" panose="020B0502040204020203" charset="0"/>
                <a:cs typeface="Bahnschrift SemiBold" panose="020B0502040204020203" charset="0"/>
                <a:sym typeface="+mn-ea"/>
              </a:rPr>
              <a:t> The most successful orbits were ES-L1, GEO, HEO, SSO, and VLEO. </a:t>
            </a:r>
            <a:endParaRPr lang="en-US" dirty="0">
              <a:solidFill>
                <a:schemeClr val="accent3">
                  <a:lumMod val="25000"/>
                </a:schemeClr>
              </a:solidFill>
              <a:latin typeface="Bahnschrift SemiBold" panose="020B0502040204020203" charset="0"/>
              <a:cs typeface="Bahnschrift SemiBold" panose="020B0502040204020203" charset="0"/>
              <a:sym typeface="+mn-ea"/>
            </a:endParaRPr>
          </a:p>
          <a:p>
            <a:pPr marL="285750" indent="-285750">
              <a:lnSpc>
                <a:spcPct val="100000"/>
              </a:lnSpc>
              <a:spcBef>
                <a:spcPts val="1400"/>
              </a:spcBef>
              <a:buFont typeface="Arial" panose="020B0604020202020204" pitchFamily="34" charset="0"/>
              <a:buChar char="•"/>
            </a:pPr>
            <a:r>
              <a:rPr lang="en-US" dirty="0">
                <a:solidFill>
                  <a:schemeClr val="accent3">
                    <a:lumMod val="25000"/>
                  </a:schemeClr>
                </a:solidFill>
                <a:latin typeface="Bahnschrift SemiBold" panose="020B0502040204020203" charset="0"/>
                <a:cs typeface="Bahnschrift SemiBold" panose="020B0502040204020203" charset="0"/>
                <a:sym typeface="+mn-ea"/>
              </a:rPr>
              <a:t>The launch of KSC LC-39A was the most successful of any facility.</a:t>
            </a:r>
            <a:endParaRPr lang="en-US" dirty="0">
              <a:solidFill>
                <a:schemeClr val="accent3">
                  <a:lumMod val="25000"/>
                </a:schemeClr>
              </a:solidFill>
              <a:latin typeface="Bahnschrift SemiBold" panose="020B0502040204020203" charset="0"/>
              <a:cs typeface="Bahnschrift SemiBold" panose="020B0502040204020203" charset="0"/>
              <a:sym typeface="+mn-ea"/>
            </a:endParaRPr>
          </a:p>
          <a:p>
            <a:pPr marL="285750" indent="-285750">
              <a:lnSpc>
                <a:spcPct val="100000"/>
              </a:lnSpc>
              <a:spcBef>
                <a:spcPts val="1400"/>
              </a:spcBef>
              <a:buFont typeface="Arial" panose="020B0604020202020204" pitchFamily="34" charset="0"/>
              <a:buChar char="•"/>
            </a:pPr>
            <a:r>
              <a:rPr lang="en-US" dirty="0">
                <a:solidFill>
                  <a:schemeClr val="accent3">
                    <a:lumMod val="25000"/>
                  </a:schemeClr>
                </a:solidFill>
                <a:latin typeface="Bahnschrift SemiBold" panose="020B0502040204020203" charset="0"/>
                <a:cs typeface="Bahnschrift SemiBold" panose="020B0502040204020203" charset="0"/>
                <a:sym typeface="+mn-ea"/>
              </a:rPr>
              <a:t> The best machine learning algorithm for this job is the Decision tree classifier.</a:t>
            </a:r>
            <a:endParaRPr lang="en-US" dirty="0">
              <a:solidFill>
                <a:schemeClr val="accent3">
                  <a:lumMod val="25000"/>
                </a:schemeClr>
              </a:solidFill>
              <a:latin typeface="Bahnschrift SemiBold" panose="020B0502040204020203" charset="0"/>
              <a:cs typeface="Bahnschrift SemiBold" panose="020B0502040204020203" charset="0"/>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Bahnschrift SemiBold" panose="020B0502040204020203" charset="0"/>
                <a:cs typeface="Bahnschrift SemiBold" panose="020B0502040204020203" charset="0"/>
              </a:rPr>
              <a:t>Executive Summary</a:t>
            </a:r>
            <a:endParaRPr lang="en-US" sz="8800" dirty="0">
              <a:solidFill>
                <a:srgbClr val="0B49CB"/>
              </a:solidFill>
              <a:latin typeface="Bahnschrift SemiBold" panose="020B0502040204020203" charset="0"/>
              <a:cs typeface="Bahnschrift SemiBold" panose="020B0502040204020203" charset="0"/>
            </a:endParaRPr>
          </a:p>
          <a:p>
            <a:pPr>
              <a:lnSpc>
                <a:spcPct val="120000"/>
              </a:lnSpc>
              <a:spcBef>
                <a:spcPts val="1400"/>
              </a:spcBef>
            </a:pPr>
            <a:r>
              <a:rPr lang="en-US" sz="8800" dirty="0">
                <a:solidFill>
                  <a:schemeClr val="accent3">
                    <a:lumMod val="25000"/>
                  </a:schemeClr>
                </a:solidFill>
                <a:latin typeface="Bahnschrift SemiBold" panose="020B0502040204020203" charset="0"/>
                <a:cs typeface="Bahnschrift SemiBold" panose="020B0502040204020203" charset="0"/>
              </a:rPr>
              <a:t>Data collection methodology:</a:t>
            </a:r>
            <a:endParaRPr lang="en-US" sz="8800" dirty="0">
              <a:solidFill>
                <a:schemeClr val="accent3">
                  <a:lumMod val="25000"/>
                </a:schemeClr>
              </a:solidFill>
              <a:latin typeface="Bahnschrift SemiBold" panose="020B0502040204020203" charset="0"/>
              <a:cs typeface="Bahnschrift SemiBold" panose="020B0502040204020203" charset="0"/>
            </a:endParaRPr>
          </a:p>
          <a:p>
            <a:pPr lvl="1">
              <a:lnSpc>
                <a:spcPct val="120000"/>
              </a:lnSpc>
              <a:spcBef>
                <a:spcPts val="1400"/>
              </a:spcBef>
            </a:pPr>
            <a:r>
              <a:rPr lang="en-US" sz="7600" dirty="0">
                <a:solidFill>
                  <a:schemeClr val="bg2">
                    <a:lumMod val="50000"/>
                  </a:schemeClr>
                </a:solidFill>
                <a:latin typeface="Bahnschrift SemiBold" panose="020B0502040204020203" charset="0"/>
                <a:cs typeface="Bahnschrift SemiBold" panose="020B0502040204020203" charset="0"/>
              </a:rPr>
              <a:t>D</a:t>
            </a:r>
            <a:r>
              <a:rPr lang="fr-FR" altLang="en-US" sz="7600" dirty="0">
                <a:solidFill>
                  <a:schemeClr val="bg2">
                    <a:lumMod val="50000"/>
                  </a:schemeClr>
                </a:solidFill>
                <a:latin typeface="Bahnschrift SemiBold" panose="020B0502040204020203" charset="0"/>
                <a:cs typeface="Bahnschrift SemiBold" panose="020B0502040204020203" charset="0"/>
                <a:sym typeface="+mn-ea"/>
              </a:rPr>
              <a:t>ata was gathered through a combination of the SpaceX API in addition to WebScraping.</a:t>
            </a:r>
            <a:r>
              <a:rPr lang="en-US" sz="7600" dirty="0">
                <a:solidFill>
                  <a:schemeClr val="bg2">
                    <a:lumMod val="50000"/>
                  </a:schemeClr>
                </a:solidFill>
                <a:latin typeface="Bahnschrift SemiBold" panose="020B0502040204020203" charset="0"/>
                <a:cs typeface="Bahnschrift SemiBold" panose="020B0502040204020203" charset="0"/>
              </a:rPr>
              <a:t> </a:t>
            </a:r>
            <a:endParaRPr lang="en-US" sz="7600" dirty="0">
              <a:solidFill>
                <a:schemeClr val="bg2">
                  <a:lumMod val="50000"/>
                </a:schemeClr>
              </a:solidFill>
              <a:latin typeface="Bahnschrift SemiBold" panose="020B0502040204020203" charset="0"/>
              <a:cs typeface="Bahnschrift SemiBold" panose="020B0502040204020203" charset="0"/>
            </a:endParaRPr>
          </a:p>
          <a:p>
            <a:pPr>
              <a:lnSpc>
                <a:spcPct val="120000"/>
              </a:lnSpc>
              <a:spcBef>
                <a:spcPts val="1400"/>
              </a:spcBef>
            </a:pPr>
            <a:r>
              <a:rPr lang="en-US" sz="8800" dirty="0">
                <a:solidFill>
                  <a:schemeClr val="accent3">
                    <a:lumMod val="25000"/>
                  </a:schemeClr>
                </a:solidFill>
                <a:latin typeface="Bahnschrift SemiBold" panose="020B0502040204020203" charset="0"/>
                <a:cs typeface="Bahnschrift SemiBold" panose="020B0502040204020203" charset="0"/>
              </a:rPr>
              <a:t>Perform data wrangling</a:t>
            </a:r>
            <a:endParaRPr lang="en-US" sz="8800" dirty="0">
              <a:solidFill>
                <a:schemeClr val="accent3">
                  <a:lumMod val="25000"/>
                </a:schemeClr>
              </a:solidFill>
              <a:latin typeface="Bahnschrift SemiBold" panose="020B0502040204020203" charset="0"/>
              <a:cs typeface="Bahnschrift SemiBold" panose="020B0502040204020203" charset="0"/>
            </a:endParaRPr>
          </a:p>
          <a:p>
            <a:pPr lvl="1">
              <a:lnSpc>
                <a:spcPct val="120000"/>
              </a:lnSpc>
              <a:spcBef>
                <a:spcPts val="1400"/>
              </a:spcBef>
            </a:pPr>
            <a:r>
              <a:rPr lang="fr-FR" altLang="en-US" sz="7600" dirty="0">
                <a:solidFill>
                  <a:schemeClr val="bg2">
                    <a:lumMod val="50000"/>
                  </a:schemeClr>
                </a:solidFill>
                <a:latin typeface="Bahnschrift SemiBold" panose="020B0502040204020203" charset="0"/>
                <a:cs typeface="Bahnschrift SemiBold" panose="020B0502040204020203" charset="0"/>
              </a:rPr>
              <a:t>Categorical Feautures were one-hot encoded.</a:t>
            </a:r>
            <a:endParaRPr lang="en-US" sz="7600" dirty="0">
              <a:solidFill>
                <a:schemeClr val="bg2">
                  <a:lumMod val="50000"/>
                </a:schemeClr>
              </a:solidFill>
              <a:latin typeface="Bahnschrift SemiBold" panose="020B0502040204020203" charset="0"/>
              <a:cs typeface="Bahnschrift SemiBold" panose="020B0502040204020203" charset="0"/>
            </a:endParaRPr>
          </a:p>
          <a:p>
            <a:pPr>
              <a:lnSpc>
                <a:spcPct val="120000"/>
              </a:lnSpc>
              <a:spcBef>
                <a:spcPts val="1400"/>
              </a:spcBef>
            </a:pPr>
            <a:r>
              <a:rPr lang="en-US" sz="8800" dirty="0">
                <a:solidFill>
                  <a:schemeClr val="accent3">
                    <a:lumMod val="25000"/>
                  </a:schemeClr>
                </a:solidFill>
                <a:latin typeface="Bahnschrift SemiBold" panose="020B0502040204020203" charset="0"/>
                <a:cs typeface="Bahnschrift SemiBold" panose="020B0502040204020203" charset="0"/>
              </a:rPr>
              <a:t>Perform exploratory data analysis (EDA) using visualization and SQL</a:t>
            </a:r>
            <a:endParaRPr lang="en-US" sz="8800" dirty="0">
              <a:solidFill>
                <a:schemeClr val="accent3">
                  <a:lumMod val="25000"/>
                </a:schemeClr>
              </a:solidFill>
              <a:latin typeface="Bahnschrift SemiBold" panose="020B0502040204020203" charset="0"/>
              <a:cs typeface="Bahnschrift SemiBold" panose="020B0502040204020203" charset="0"/>
            </a:endParaRPr>
          </a:p>
          <a:p>
            <a:pPr>
              <a:lnSpc>
                <a:spcPct val="120000"/>
              </a:lnSpc>
              <a:spcBef>
                <a:spcPts val="1400"/>
              </a:spcBef>
            </a:pPr>
            <a:r>
              <a:rPr lang="en-US" sz="8800" dirty="0">
                <a:solidFill>
                  <a:schemeClr val="accent3">
                    <a:lumMod val="25000"/>
                  </a:schemeClr>
                </a:solidFill>
                <a:latin typeface="Bahnschrift SemiBold" panose="020B0502040204020203" charset="0"/>
                <a:cs typeface="Bahnschrift SemiBold" panose="020B0502040204020203" charset="0"/>
              </a:rPr>
              <a:t>Perform interactive visual analytics using Folium and </a:t>
            </a:r>
            <a:r>
              <a:rPr lang="en-US" sz="8800" dirty="0" err="1">
                <a:solidFill>
                  <a:schemeClr val="accent3">
                    <a:lumMod val="25000"/>
                  </a:schemeClr>
                </a:solidFill>
                <a:latin typeface="Bahnschrift SemiBold" panose="020B0502040204020203" charset="0"/>
                <a:cs typeface="Bahnschrift SemiBold" panose="020B0502040204020203" charset="0"/>
              </a:rPr>
              <a:t>Plotly</a:t>
            </a:r>
            <a:r>
              <a:rPr lang="en-US" sz="8800" dirty="0">
                <a:solidFill>
                  <a:schemeClr val="accent3">
                    <a:lumMod val="25000"/>
                  </a:schemeClr>
                </a:solidFill>
                <a:latin typeface="Bahnschrift SemiBold" panose="020B0502040204020203" charset="0"/>
                <a:cs typeface="Bahnschrift SemiBold" panose="020B0502040204020203" charset="0"/>
              </a:rPr>
              <a:t> Dash</a:t>
            </a:r>
            <a:endParaRPr lang="en-US" sz="8800" dirty="0">
              <a:solidFill>
                <a:schemeClr val="accent3">
                  <a:lumMod val="25000"/>
                </a:schemeClr>
              </a:solidFill>
              <a:latin typeface="Bahnschrift SemiBold" panose="020B0502040204020203" charset="0"/>
              <a:cs typeface="Bahnschrift SemiBold" panose="020B0502040204020203" charset="0"/>
            </a:endParaRPr>
          </a:p>
          <a:p>
            <a:pPr>
              <a:lnSpc>
                <a:spcPct val="120000"/>
              </a:lnSpc>
              <a:spcBef>
                <a:spcPts val="1400"/>
              </a:spcBef>
            </a:pPr>
            <a:r>
              <a:rPr lang="en-US" sz="8800" dirty="0">
                <a:solidFill>
                  <a:schemeClr val="accent3">
                    <a:lumMod val="25000"/>
                  </a:schemeClr>
                </a:solidFill>
                <a:latin typeface="Bahnschrift SemiBold" panose="020B0502040204020203" charset="0"/>
                <a:cs typeface="Bahnschrift SemiBold" panose="020B0502040204020203" charset="0"/>
              </a:rPr>
              <a:t>Perform predictive analysis using classification models</a:t>
            </a:r>
            <a:endParaRPr lang="en-US" sz="8800" dirty="0">
              <a:solidFill>
                <a:schemeClr val="accent3">
                  <a:lumMod val="25000"/>
                </a:schemeClr>
              </a:solidFill>
              <a:latin typeface="Bahnschrift SemiBold" panose="020B0502040204020203" charset="0"/>
              <a:cs typeface="Bahnschrift SemiBold" panose="020B0502040204020203" charset="0"/>
            </a:endParaRPr>
          </a:p>
          <a:p>
            <a:pPr lvl="1">
              <a:lnSpc>
                <a:spcPct val="120000"/>
              </a:lnSpc>
              <a:spcBef>
                <a:spcPts val="1400"/>
              </a:spcBef>
            </a:pPr>
            <a:r>
              <a:rPr lang="en-US" sz="7600" dirty="0">
                <a:solidFill>
                  <a:schemeClr val="bg2">
                    <a:lumMod val="50000"/>
                  </a:schemeClr>
                </a:solidFill>
                <a:latin typeface="Bahnschrift SemiBold" panose="020B0502040204020203" charset="0"/>
                <a:cs typeface="Bahnschrift SemiBold" panose="020B0502040204020203" charset="0"/>
              </a:rPr>
              <a:t>How to build, tune, evaluate classification models</a:t>
            </a:r>
            <a:endParaRPr lang="en-US" sz="7600" dirty="0">
              <a:solidFill>
                <a:schemeClr val="bg2">
                  <a:lumMod val="50000"/>
                </a:schemeClr>
              </a:solidFill>
              <a:latin typeface="Bahnschrift SemiBold" panose="020B0502040204020203" charset="0"/>
              <a:cs typeface="Bahnschrift SemiBold" panose="020B0502040204020203" charset="0"/>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Methodology</a:t>
            </a:r>
            <a:endParaRPr lang="en-US" dirty="0">
              <a:solidFill>
                <a:srgbClr val="0B49CB"/>
              </a:solidFill>
              <a:latin typeface="Bahnschrift SemiBold" panose="020B0502040204020203" charset="0"/>
              <a:cs typeface="Bahnschrift SemiBold" panose="020B0502040204020203"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Data Collection</a:t>
            </a:r>
            <a:endParaRPr lang="en-US" dirty="0">
              <a:solidFill>
                <a:srgbClr val="0B49CB"/>
              </a:solidFill>
              <a:latin typeface="Bahnschrift SemiBold" panose="020B0502040204020203" charset="0"/>
              <a:cs typeface="Bahnschrift SemiBold" panose="020B0502040204020203" charset="0"/>
            </a:endParaRPr>
          </a:p>
        </p:txBody>
      </p:sp>
      <p:sp>
        <p:nvSpPr>
          <p:cNvPr id="2" name="Content Placeholder 4"/>
          <p:cNvSpPr>
            <a:spLocks noGrp="1"/>
          </p:cNvSpPr>
          <p:nvPr/>
        </p:nvSpPr>
        <p:spPr>
          <a:xfrm>
            <a:off x="770011" y="1403131"/>
            <a:ext cx="10218555" cy="4773832"/>
          </a:xfrm>
          <a:prstGeom prst="rect">
            <a:avLst/>
          </a:prstGeom>
        </p:spPr>
        <p:txBody>
          <a:bodyPr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9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The data was collected using various methods</a:t>
            </a:r>
            <a:endParaRPr lang="en-US" sz="2200" dirty="0">
              <a:solidFill>
                <a:schemeClr val="accent3">
                  <a:lumMod val="25000"/>
                </a:schemeClr>
              </a:solidFill>
              <a:latin typeface="Bahnschrift SemiBold" panose="020B0502040204020203" charset="0"/>
              <a:cs typeface="Bahnschrift SemiBold" panose="020B0502040204020203" charset="0"/>
            </a:endParaRPr>
          </a:p>
          <a:p>
            <a:pPr lvl="1" algn="just">
              <a:lnSpc>
                <a:spcPct val="90000"/>
              </a:lnSpc>
              <a:spcBef>
                <a:spcPts val="1400"/>
              </a:spcBef>
              <a:buFontTx/>
              <a:buChar char="-"/>
            </a:pPr>
            <a:r>
              <a:rPr lang="fr-FR" altLang="en-US" sz="1900" dirty="0">
                <a:solidFill>
                  <a:schemeClr val="accent3">
                    <a:lumMod val="25000"/>
                  </a:schemeClr>
                </a:solidFill>
                <a:latin typeface="Bahnschrift SemiBold" panose="020B0502040204020203" charset="0"/>
                <a:cs typeface="Bahnschrift SemiBold" panose="020B0502040204020203" charset="0"/>
              </a:rPr>
              <a:t>Using the request library , data was pulled from the SpaceX API , using GET request , which returned a JSON that was converted to a dataframe using json_normalize().</a:t>
            </a:r>
            <a:endParaRPr lang="en-US" sz="1900" dirty="0">
              <a:solidFill>
                <a:schemeClr val="accent3">
                  <a:lumMod val="25000"/>
                </a:schemeClr>
              </a:solidFill>
              <a:latin typeface="Bahnschrift SemiBold" panose="020B0502040204020203" charset="0"/>
              <a:cs typeface="Bahnschrift SemiBold" panose="020B0502040204020203" charset="0"/>
            </a:endParaRPr>
          </a:p>
          <a:p>
            <a:pPr lvl="1" algn="just">
              <a:lnSpc>
                <a:spcPct val="90000"/>
              </a:lnSpc>
              <a:spcBef>
                <a:spcPts val="1400"/>
              </a:spcBef>
              <a:buFontTx/>
              <a:buChar char="-"/>
            </a:pPr>
            <a:r>
              <a:rPr lang="fr-FR" altLang="en-US" sz="1900" dirty="0">
                <a:solidFill>
                  <a:schemeClr val="accent3">
                    <a:lumMod val="25000"/>
                  </a:schemeClr>
                </a:solidFill>
                <a:latin typeface="Bahnschrift SemiBold" panose="020B0502040204020203" charset="0"/>
                <a:cs typeface="Bahnschrift SemiBold" panose="020B0502040204020203" charset="0"/>
              </a:rPr>
              <a:t>Performed the necessary cleaning ie (dealing with missing values ... etc)</a:t>
            </a:r>
            <a:endParaRPr lang="en-US" sz="1900" dirty="0">
              <a:solidFill>
                <a:schemeClr val="accent3">
                  <a:lumMod val="25000"/>
                </a:schemeClr>
              </a:solidFill>
              <a:latin typeface="Bahnschrift SemiBold" panose="020B0502040204020203" charset="0"/>
              <a:cs typeface="Bahnschrift SemiBold" panose="020B0502040204020203" charset="0"/>
            </a:endParaRPr>
          </a:p>
          <a:p>
            <a:pPr lvl="1" algn="just">
              <a:lnSpc>
                <a:spcPct val="90000"/>
              </a:lnSpc>
              <a:spcBef>
                <a:spcPts val="1400"/>
              </a:spcBef>
              <a:buFontTx/>
              <a:buChar char="-"/>
            </a:pPr>
            <a:r>
              <a:rPr lang="fr-FR" altLang="en-US" sz="1900" dirty="0">
                <a:solidFill>
                  <a:schemeClr val="accent3">
                    <a:lumMod val="25000"/>
                  </a:schemeClr>
                </a:solidFill>
                <a:latin typeface="Bahnschrift SemiBold" panose="020B0502040204020203" charset="0"/>
                <a:cs typeface="Bahnschrift SemiBold" panose="020B0502040204020203" charset="0"/>
              </a:rPr>
              <a:t>additional data was provided by webscraping from the falcon 9 lauch records page on Wikipedia.</a:t>
            </a:r>
            <a:endParaRPr lang="en-US" sz="1900" dirty="0">
              <a:solidFill>
                <a:schemeClr val="accent3">
                  <a:lumMod val="25000"/>
                </a:schemeClr>
              </a:solidFill>
              <a:latin typeface="Bahnschrift SemiBold" panose="020B0502040204020203" charset="0"/>
              <a:cs typeface="Bahnschrift SemiBold" panose="020B0502040204020203" charset="0"/>
            </a:endParaRPr>
          </a:p>
          <a:p>
            <a:pPr lvl="1" algn="just">
              <a:lnSpc>
                <a:spcPct val="90000"/>
              </a:lnSpc>
              <a:spcBef>
                <a:spcPts val="1400"/>
              </a:spcBef>
              <a:buFontTx/>
              <a:buChar char="-"/>
            </a:pPr>
            <a:r>
              <a:rPr lang="fr-FR" altLang="en-US" sz="1900" dirty="0">
                <a:solidFill>
                  <a:schemeClr val="accent3">
                    <a:lumMod val="25000"/>
                  </a:schemeClr>
                </a:solidFill>
                <a:latin typeface="Bahnschrift SemiBold" panose="020B0502040204020203" charset="0"/>
                <a:cs typeface="Bahnschrift SemiBold" panose="020B0502040204020203" charset="0"/>
              </a:rPr>
              <a:t>data was scraped from HTML table using beautifulsoup for the sake of being converted to a dataframe for further analysis.</a:t>
            </a:r>
            <a:endParaRPr lang="en-US" sz="1900" dirty="0">
              <a:solidFill>
                <a:schemeClr val="accent3">
                  <a:lumMod val="25000"/>
                </a:schemeClr>
              </a:solidFill>
              <a:latin typeface="Bahnschrift SemiBold" panose="020B0502040204020203" charset="0"/>
              <a:cs typeface="Bahnschrift SemiBold" panose="020B0502040204020203" charset="0"/>
            </a:endParaRPr>
          </a:p>
          <a:p>
            <a:pPr lvl="1">
              <a:lnSpc>
                <a:spcPct val="90000"/>
              </a:lnSpc>
              <a:spcBef>
                <a:spcPts val="1400"/>
              </a:spcBef>
              <a:buFontTx/>
              <a:buChar char="-"/>
            </a:pPr>
            <a:endParaRPr lang="en-US" sz="1800" dirty="0">
              <a:solidFill>
                <a:schemeClr val="accent3">
                  <a:lumMod val="25000"/>
                </a:schemeClr>
              </a:solidFill>
              <a:latin typeface="Bahnschrift SemiCondensed" panose="020B0502040204020203" charset="0"/>
              <a:cs typeface="Bahnschrift SemiCondensed" panose="020B0502040204020203" charset="0"/>
            </a:endParaRPr>
          </a:p>
          <a:p>
            <a:pPr marL="0" indent="0">
              <a:buNone/>
            </a:pPr>
            <a:endParaRPr lang="en-US" dirty="0">
              <a:latin typeface="Bahnschrift SemiCondensed" panose="020B0502040204020203" charset="0"/>
              <a:cs typeface="Bahnschrift SemiCondensed" panose="020B0502040204020203"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Data Collection – SpaceX API</a:t>
            </a:r>
            <a:endParaRPr lang="en-US" dirty="0">
              <a:solidFill>
                <a:srgbClr val="0B49CB"/>
              </a:solidFill>
              <a:latin typeface="Bahnschrift SemiBold" panose="020B0502040204020203" charset="0"/>
              <a:cs typeface="Bahnschrift SemiBold" panose="020B0502040204020203" charset="0"/>
            </a:endParaRPr>
          </a:p>
        </p:txBody>
      </p:sp>
      <p:sp>
        <p:nvSpPr>
          <p:cNvPr id="8" name="Text Placeholder 2"/>
          <p:cNvSpPr>
            <a:spLocks noGrp="1"/>
          </p:cNvSpPr>
          <p:nvPr/>
        </p:nvSpPr>
        <p:spPr>
          <a:xfrm>
            <a:off x="820738" y="1800225"/>
            <a:ext cx="4640263" cy="4225925"/>
          </a:xfrm>
          <a:prstGeom prst="rect">
            <a:avLst/>
          </a:prstGeom>
        </p:spPr>
        <p:txBody>
          <a:bodyPr vert="horz" lIns="91440" tIns="45720" rIns="91440" bIns="45720" rtlCol="0" anchor="t">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We used the get request to the SpaceX API to collect data, clean the requested data and did some basic data wrangling and formatting.</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endParaRPr lang="en-US" sz="16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endParaRPr lang="en-US" sz="16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1600" dirty="0">
                <a:solidFill>
                  <a:schemeClr val="accent3">
                    <a:lumMod val="25000"/>
                  </a:schemeClr>
                </a:solidFill>
                <a:latin typeface="Bahnschrift SemiBold" panose="020B0502040204020203" charset="0"/>
                <a:cs typeface="Bahnschrift SemiBold" panose="020B0502040204020203" charset="0"/>
              </a:rPr>
              <a:t>The link to the notebook is</a:t>
            </a:r>
            <a:r>
              <a:rPr lang="en-US" sz="2200" dirty="0">
                <a:solidFill>
                  <a:schemeClr val="accent3">
                    <a:lumMod val="25000"/>
                  </a:schemeClr>
                </a:solidFill>
                <a:latin typeface="Bahnschrift SemiBold" panose="020B0502040204020203" charset="0"/>
                <a:cs typeface="Bahnschrift SemiBold" panose="020B0502040204020203" charset="0"/>
              </a:rPr>
              <a:t> </a:t>
            </a:r>
            <a:r>
              <a:rPr lang="en-US" sz="1600" dirty="0">
                <a:solidFill>
                  <a:srgbClr val="1C7DDB"/>
                </a:solidFill>
                <a:latin typeface="Bahnschrift SemiBold" panose="020B0502040204020203" charset="0"/>
                <a:cs typeface="Bahnschrift SemiBold" panose="020B0502040204020203" charset="0"/>
              </a:rPr>
              <a:t>https://github.com/amineessahfi/IBM_Capstone_SpaceX/blob/main/Capstone_Project/Data%20Collection%20API.ipynb</a:t>
            </a:r>
            <a:endParaRPr lang="en-US" sz="1600" dirty="0">
              <a:solidFill>
                <a:srgbClr val="1C7DDB"/>
              </a:solidFill>
              <a:latin typeface="Bahnschrift SemiBold" panose="020B0502040204020203" charset="0"/>
              <a:cs typeface="Bahnschrift SemiBold" panose="020B0502040204020203" charset="0"/>
            </a:endParaRPr>
          </a:p>
          <a:p>
            <a:endParaRPr lang="en-US" dirty="0"/>
          </a:p>
          <a:p>
            <a:endParaRPr lang="en-US" dirty="0"/>
          </a:p>
        </p:txBody>
      </p:sp>
      <p:pic>
        <p:nvPicPr>
          <p:cNvPr id="9" name="Picture 8"/>
          <p:cNvPicPr>
            <a:picLocks noChangeAspect="1"/>
          </p:cNvPicPr>
          <p:nvPr/>
        </p:nvPicPr>
        <p:blipFill>
          <a:blip r:embed="rId2"/>
          <a:stretch>
            <a:fillRect/>
          </a:stretch>
        </p:blipFill>
        <p:spPr>
          <a:xfrm>
            <a:off x="6316581" y="1649583"/>
            <a:ext cx="4861273" cy="4527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Bold" panose="020B0502040204020203" charset="0"/>
                <a:cs typeface="Bahnschrift SemiBold" panose="020B0502040204020203" charset="0"/>
              </a:rPr>
              <a:t>Data Collection - Scraping</a:t>
            </a:r>
            <a:endParaRPr lang="en-US" dirty="0">
              <a:solidFill>
                <a:srgbClr val="0B49CB"/>
              </a:solidFill>
              <a:latin typeface="Bahnschrift SemiBold" panose="020B0502040204020203" charset="0"/>
              <a:cs typeface="Bahnschrift SemiBold" panose="020B0502040204020203" charset="0"/>
            </a:endParaRPr>
          </a:p>
        </p:txBody>
      </p:sp>
      <p:sp>
        <p:nvSpPr>
          <p:cNvPr id="5" name="Text Placeholder 2"/>
          <p:cNvSpPr>
            <a:spLocks noGrp="1"/>
          </p:cNvSpPr>
          <p:nvPr/>
        </p:nvSpPr>
        <p:spPr>
          <a:xfrm>
            <a:off x="769938" y="1889858"/>
            <a:ext cx="4655614" cy="46898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We applied web scrapping to webscrap Falcon 9 launch records with BeautifulSoup </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We parsed the table and converted it into a pandas dataframe.</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1400" dirty="0">
                <a:solidFill>
                  <a:schemeClr val="accent3">
                    <a:lumMod val="25000"/>
                  </a:schemeClr>
                </a:solidFill>
                <a:latin typeface="Bahnschrift SemiBold" panose="020B0502040204020203" charset="0"/>
                <a:cs typeface="Bahnschrift SemiBold" panose="020B0502040204020203" charset="0"/>
              </a:rPr>
              <a:t>The link to the notebook is </a:t>
            </a:r>
            <a:r>
              <a:rPr lang="en-US" sz="1400" dirty="0">
                <a:solidFill>
                  <a:srgbClr val="1C7DDB"/>
                </a:solidFill>
                <a:latin typeface="Bahnschrift SemiBold" panose="020B0502040204020203" charset="0"/>
                <a:cs typeface="Bahnschrift SemiBold" panose="020B0502040204020203" charset="0"/>
              </a:rPr>
              <a:t>https://github.com/amineessahfi/IBM_Capstone_SpaceX/blob/main/Capstone_Project/Data%20Collection%20with%20Web%20Scraping.ipynb</a:t>
            </a:r>
            <a:endParaRPr lang="en-US" sz="1400" dirty="0">
              <a:solidFill>
                <a:srgbClr val="1C7DDB"/>
              </a:solidFill>
              <a:latin typeface="Bahnschrift SemiBold" panose="020B0502040204020203" charset="0"/>
              <a:cs typeface="Bahnschrift SemiBold" panose="020B0502040204020203" charset="0"/>
            </a:endParaRPr>
          </a:p>
        </p:txBody>
      </p:sp>
      <p:pic>
        <p:nvPicPr>
          <p:cNvPr id="7" name="Content Placeholder 6"/>
          <p:cNvPicPr>
            <a:picLocks noChangeAspect="1"/>
          </p:cNvPicPr>
          <p:nvPr>
            <p:ph idx="1"/>
          </p:nvPr>
        </p:nvPicPr>
        <p:blipFill>
          <a:blip r:embed="rId2"/>
          <a:stretch>
            <a:fillRect/>
          </a:stretch>
        </p:blipFill>
        <p:spPr>
          <a:xfrm>
            <a:off x="6990715" y="1673860"/>
            <a:ext cx="3956050" cy="4351655"/>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9535</Words>
  <Application>WPS Presentation</Application>
  <PresentationFormat>Widescreen</PresentationFormat>
  <Paragraphs>349</Paragraphs>
  <Slides>46</Slides>
  <Notes>4</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46</vt:i4>
      </vt:variant>
    </vt:vector>
  </HeadingPairs>
  <TitlesOfParts>
    <vt:vector size="67" baseType="lpstr">
      <vt:lpstr>Arial</vt:lpstr>
      <vt:lpstr>SimSun</vt:lpstr>
      <vt:lpstr>Wingdings</vt:lpstr>
      <vt:lpstr>Abadi</vt:lpstr>
      <vt:lpstr>Segoe Print</vt:lpstr>
      <vt:lpstr>IBM Plex Mono SemiBold</vt:lpstr>
      <vt:lpstr>Yu Gothic UI Semibold</vt:lpstr>
      <vt:lpstr>Bahnschrift Condensed</vt:lpstr>
      <vt:lpstr>SF Pro</vt:lpstr>
      <vt:lpstr>Arial</vt:lpstr>
      <vt:lpstr>IBM Plex Mono Text</vt:lpstr>
      <vt:lpstr>Yu Gothic UI</vt:lpstr>
      <vt:lpstr>Bahnschrift SemiCondensed</vt:lpstr>
      <vt:lpstr>Abadi</vt:lpstr>
      <vt:lpstr>Bahnschrift SemiBold</vt:lpstr>
      <vt:lpstr>Microsoft YaHei</vt:lpstr>
      <vt:lpstr>Arial Unicode MS</vt:lpstr>
      <vt:lpstr>Calibri</vt:lpstr>
      <vt:lpstr>Calibri Light</vt:lpstr>
      <vt:lpstr>Bahnschrift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Hardware</cp:lastModifiedBy>
  <cp:revision>202</cp:revision>
  <dcterms:created xsi:type="dcterms:W3CDTF">2021-04-29T18:58:00Z</dcterms:created>
  <dcterms:modified xsi:type="dcterms:W3CDTF">2022-08-19T22:23:51Z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EE81BFDC1675485BA0753B2D69F7C2A5</vt:lpwstr>
  </property>
  <property fmtid="{D5CDD505-2E9C-101B-9397-08002B2CF9AE}" pid="4" name="KSOProductBuildVer">
    <vt:lpwstr>1033-11.2.0.11210</vt:lpwstr>
  </property>
</Properties>
</file>